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104" r:id="rId1"/>
  </p:sldMasterIdLst>
  <p:notesMasterIdLst>
    <p:notesMasterId r:id="rId18"/>
  </p:notesMasterIdLst>
  <p:sldIdLst>
    <p:sldId id="2762" r:id="rId2"/>
    <p:sldId id="2785" r:id="rId3"/>
    <p:sldId id="2781" r:id="rId4"/>
    <p:sldId id="2795" r:id="rId5"/>
    <p:sldId id="2791" r:id="rId6"/>
    <p:sldId id="2792" r:id="rId7"/>
    <p:sldId id="2793" r:id="rId8"/>
    <p:sldId id="2771" r:id="rId9"/>
    <p:sldId id="2807" r:id="rId10"/>
    <p:sldId id="2804" r:id="rId11"/>
    <p:sldId id="2806" r:id="rId12"/>
    <p:sldId id="2784" r:id="rId13"/>
    <p:sldId id="2797" r:id="rId14"/>
    <p:sldId id="2796" r:id="rId15"/>
    <p:sldId id="2778" r:id="rId16"/>
    <p:sldId id="2779" r:id="rId17"/>
  </p:sldIdLst>
  <p:sldSz cx="12192000" cy="6858000"/>
  <p:notesSz cx="7019925" cy="9305925"/>
  <p:defaultTextStyle>
    <a:defPPr>
      <a:defRPr lang="en-US"/>
    </a:defPPr>
    <a:lvl1pPr algn="ctr" rtl="0" eaLnBrk="0" fontAlgn="base" hangingPunct="0">
      <a:spcBef>
        <a:spcPct val="0"/>
      </a:spcBef>
      <a:spcAft>
        <a:spcPct val="0"/>
      </a:spcAft>
      <a:defRPr sz="2000" b="1" kern="1200">
        <a:solidFill>
          <a:schemeClr val="tx1"/>
        </a:solidFill>
        <a:latin typeface="Arial" pitchFamily="34" charset="0"/>
        <a:ea typeface="ＭＳ Ｐゴシック" pitchFamily="34" charset="-128"/>
        <a:cs typeface="+mn-cs"/>
      </a:defRPr>
    </a:lvl1pPr>
    <a:lvl2pPr marL="457200" algn="ctr" rtl="0" eaLnBrk="0" fontAlgn="base" hangingPunct="0">
      <a:spcBef>
        <a:spcPct val="0"/>
      </a:spcBef>
      <a:spcAft>
        <a:spcPct val="0"/>
      </a:spcAft>
      <a:defRPr sz="2000" b="1" kern="1200">
        <a:solidFill>
          <a:schemeClr val="tx1"/>
        </a:solidFill>
        <a:latin typeface="Arial" pitchFamily="34" charset="0"/>
        <a:ea typeface="ＭＳ Ｐゴシック" pitchFamily="34" charset="-128"/>
        <a:cs typeface="+mn-cs"/>
      </a:defRPr>
    </a:lvl2pPr>
    <a:lvl3pPr marL="914400" algn="ctr" rtl="0" eaLnBrk="0" fontAlgn="base" hangingPunct="0">
      <a:spcBef>
        <a:spcPct val="0"/>
      </a:spcBef>
      <a:spcAft>
        <a:spcPct val="0"/>
      </a:spcAft>
      <a:defRPr sz="2000" b="1" kern="1200">
        <a:solidFill>
          <a:schemeClr val="tx1"/>
        </a:solidFill>
        <a:latin typeface="Arial" pitchFamily="34" charset="0"/>
        <a:ea typeface="ＭＳ Ｐゴシック" pitchFamily="34" charset="-128"/>
        <a:cs typeface="+mn-cs"/>
      </a:defRPr>
    </a:lvl3pPr>
    <a:lvl4pPr marL="1371600" algn="ctr" rtl="0" eaLnBrk="0" fontAlgn="base" hangingPunct="0">
      <a:spcBef>
        <a:spcPct val="0"/>
      </a:spcBef>
      <a:spcAft>
        <a:spcPct val="0"/>
      </a:spcAft>
      <a:defRPr sz="2000" b="1" kern="1200">
        <a:solidFill>
          <a:schemeClr val="tx1"/>
        </a:solidFill>
        <a:latin typeface="Arial" pitchFamily="34" charset="0"/>
        <a:ea typeface="ＭＳ Ｐゴシック" pitchFamily="34" charset="-128"/>
        <a:cs typeface="+mn-cs"/>
      </a:defRPr>
    </a:lvl4pPr>
    <a:lvl5pPr marL="1828800" algn="ctr" rtl="0" eaLnBrk="0" fontAlgn="base" hangingPunct="0">
      <a:spcBef>
        <a:spcPct val="0"/>
      </a:spcBef>
      <a:spcAft>
        <a:spcPct val="0"/>
      </a:spcAft>
      <a:defRPr sz="2000" b="1"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000" b="1"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000" b="1"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000" b="1"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000" b="1"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2728"/>
    <a:srgbClr val="1F77B4"/>
    <a:srgbClr val="FFFD78"/>
    <a:srgbClr val="D9EAD3"/>
    <a:srgbClr val="FFCECC"/>
    <a:srgbClr val="CCF1FF"/>
    <a:srgbClr val="000000"/>
    <a:srgbClr val="B8E6B8"/>
    <a:srgbClr val="B3E9FF"/>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99"/>
    <p:restoredTop sz="97337"/>
  </p:normalViewPr>
  <p:slideViewPr>
    <p:cSldViewPr snapToGrid="0" snapToObjects="1">
      <p:cViewPr>
        <p:scale>
          <a:sx n="68" d="100"/>
          <a:sy n="68" d="100"/>
        </p:scale>
        <p:origin x="4440" y="2520"/>
      </p:cViewPr>
      <p:guideLst>
        <p:guide orient="horz" pos="2160"/>
        <p:guide pos="3840"/>
      </p:guideLst>
    </p:cSldViewPr>
  </p:slideViewPr>
  <p:notesTextViewPr>
    <p:cViewPr>
      <p:scale>
        <a:sx n="110" d="100"/>
        <a:sy n="110" d="100"/>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650"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6688" y="0"/>
            <a:ext cx="3041650" cy="466725"/>
          </a:xfrm>
          <a:prstGeom prst="rect">
            <a:avLst/>
          </a:prstGeom>
        </p:spPr>
        <p:txBody>
          <a:bodyPr vert="horz" lIns="91440" tIns="45720" rIns="91440" bIns="45720" rtlCol="0"/>
          <a:lstStyle>
            <a:lvl1pPr algn="r">
              <a:defRPr sz="1200"/>
            </a:lvl1pPr>
          </a:lstStyle>
          <a:p>
            <a:fld id="{6027ABCE-09A6-C646-BA66-78F9E4CE515F}" type="datetimeFigureOut">
              <a:rPr lang="en-US" smtClean="0"/>
              <a:t>7/8/22</a:t>
            </a:fld>
            <a:endParaRPr lang="en-US"/>
          </a:p>
        </p:txBody>
      </p:sp>
      <p:sp>
        <p:nvSpPr>
          <p:cNvPr id="4" name="Slide Image Placeholder 3"/>
          <p:cNvSpPr>
            <a:spLocks noGrp="1" noRot="1" noChangeAspect="1"/>
          </p:cNvSpPr>
          <p:nvPr>
            <p:ph type="sldImg" idx="2"/>
          </p:nvPr>
        </p:nvSpPr>
        <p:spPr>
          <a:xfrm>
            <a:off x="719138" y="1163638"/>
            <a:ext cx="5581650" cy="3140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8338"/>
            <a:ext cx="5616575" cy="36639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200"/>
            <a:ext cx="3041650"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6688" y="8839200"/>
            <a:ext cx="3041650" cy="466725"/>
          </a:xfrm>
          <a:prstGeom prst="rect">
            <a:avLst/>
          </a:prstGeom>
        </p:spPr>
        <p:txBody>
          <a:bodyPr vert="horz" lIns="91440" tIns="45720" rIns="91440" bIns="45720" rtlCol="0" anchor="b"/>
          <a:lstStyle>
            <a:lvl1pPr algn="r">
              <a:defRPr sz="1200"/>
            </a:lvl1pPr>
          </a:lstStyle>
          <a:p>
            <a:fld id="{B683DDF0-BBCC-4148-9F41-96319FCA7830}" type="slidenum">
              <a:rPr lang="en-US" smtClean="0"/>
              <a:t>‹#›</a:t>
            </a:fld>
            <a:endParaRPr lang="en-US"/>
          </a:p>
        </p:txBody>
      </p:sp>
    </p:spTree>
    <p:extLst>
      <p:ext uri="{BB962C8B-B14F-4D97-AF65-F5344CB8AC3E}">
        <p14:creationId xmlns:p14="http://schemas.microsoft.com/office/powerpoint/2010/main" val="495172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High-level tradeoffs between transmission, storage, and different generation types</a:t>
            </a:r>
          </a:p>
        </p:txBody>
      </p:sp>
      <p:sp>
        <p:nvSpPr>
          <p:cNvPr id="4" name="Slide Number Placeholder 3"/>
          <p:cNvSpPr>
            <a:spLocks noGrp="1"/>
          </p:cNvSpPr>
          <p:nvPr>
            <p:ph type="sldNum" sz="quarter" idx="5"/>
          </p:nvPr>
        </p:nvSpPr>
        <p:spPr/>
        <p:txBody>
          <a:bodyPr/>
          <a:lstStyle/>
          <a:p>
            <a:fld id="{B683DDF0-BBCC-4148-9F41-96319FCA7830}" type="slidenum">
              <a:rPr lang="en-US" smtClean="0"/>
              <a:t>1</a:t>
            </a:fld>
            <a:endParaRPr lang="en-US"/>
          </a:p>
        </p:txBody>
      </p:sp>
    </p:spTree>
    <p:extLst>
      <p:ext uri="{BB962C8B-B14F-4D97-AF65-F5344CB8AC3E}">
        <p14:creationId xmlns:p14="http://schemas.microsoft.com/office/powerpoint/2010/main" val="3571178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for the case allowing interregional transmission expansion.</a:t>
            </a:r>
          </a:p>
          <a:p>
            <a:r>
              <a:rPr lang="en-US" dirty="0"/>
              <a:t>But of course, our ability to expand transmission at these levels isn’t certain – there are currently major barriers to interregional expansion along the lines shown here.</a:t>
            </a:r>
          </a:p>
          <a:p>
            <a:r>
              <a:rPr lang="en-US" dirty="0"/>
              <a:t>So we can look at this sensitivity analysis as the ability to add new transmission is steadily reduced.</a:t>
            </a:r>
          </a:p>
        </p:txBody>
      </p:sp>
      <p:sp>
        <p:nvSpPr>
          <p:cNvPr id="4" name="Slide Number Placeholder 3"/>
          <p:cNvSpPr>
            <a:spLocks noGrp="1"/>
          </p:cNvSpPr>
          <p:nvPr>
            <p:ph type="sldNum" sz="quarter" idx="5"/>
          </p:nvPr>
        </p:nvSpPr>
        <p:spPr/>
        <p:txBody>
          <a:bodyPr/>
          <a:lstStyle/>
          <a:p>
            <a:fld id="{B683DDF0-BBCC-4148-9F41-96319FCA7830}" type="slidenum">
              <a:rPr lang="en-US" smtClean="0"/>
              <a:t>13</a:t>
            </a:fld>
            <a:endParaRPr lang="en-US"/>
          </a:p>
        </p:txBody>
      </p:sp>
    </p:spTree>
    <p:extLst>
      <p:ext uri="{BB962C8B-B14F-4D97-AF65-F5344CB8AC3E}">
        <p14:creationId xmlns:p14="http://schemas.microsoft.com/office/powerpoint/2010/main" val="1438749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Constraining interstate transmission uniformly increases the electricity cost, but to a different degree in the different scenarios.</a:t>
            </a:r>
          </a:p>
          <a:p>
            <a:pPr marL="171450" indent="-171450">
              <a:buFont typeface="Arial" panose="020B0604020202020204" pitchFamily="34" charset="0"/>
              <a:buChar char="•"/>
            </a:pPr>
            <a:r>
              <a:rPr lang="en-US" dirty="0"/>
              <a:t>As mentioned on the last slide, the lowest electricity cost overall is found in the case allowing new interregional transmission (gray bar) and assuming ATB 2030 "low" cost projections for PV, wind, and Li-ion.</a:t>
            </a:r>
          </a:p>
          <a:p>
            <a:pPr marL="171450" indent="-171450">
              <a:buFont typeface="Arial" panose="020B0604020202020204" pitchFamily="34" charset="0"/>
              <a:buChar char="•"/>
            </a:pPr>
            <a:r>
              <a:rPr lang="en-US" dirty="0"/>
              <a:t>*** Note that future costs for renewables tend to be overestimated. In fact, the “low” costs we use for PV and wind from NREL’s Annual Technology Baseline 2019 are actually </a:t>
            </a:r>
            <a:r>
              <a:rPr lang="en-US" b="1" dirty="0"/>
              <a:t>higher</a:t>
            </a:r>
            <a:r>
              <a:rPr lang="en-US" dirty="0"/>
              <a:t> than the “mid” cost estimates in ATB 2021.</a:t>
            </a:r>
          </a:p>
          <a:p>
            <a:r>
              <a:rPr lang="en-US" dirty="0"/>
              <a:t>* If new interstate transmission deployment is not allowed (colored bars), the $4000/kW nuclear and $5/kWh long-duration energy storage cases deliver the lowest electricity cost.</a:t>
            </a:r>
          </a:p>
          <a:p>
            <a:r>
              <a:rPr lang="en-US" dirty="0"/>
              <a:t>That explains how studies performed at different geographic scopes and with different transmission assumptions can reach different conclusions on the value of long-duration storage and other flexible resources.</a:t>
            </a:r>
          </a:p>
          <a:p>
            <a:r>
              <a:rPr lang="en-US" dirty="0"/>
              <a:t>* But it also emphasizes that there are multiple potential paths to low-cost zero-carbon electricity systems for the US.</a:t>
            </a:r>
          </a:p>
          <a:p>
            <a:r>
              <a:rPr lang="en-US" dirty="0"/>
              <a:t>(The dotted line at 70 $/MWh indicates the approximate LCOE of coal, assuming that "cheaper than coal" counts as “low-cost”.)</a:t>
            </a:r>
          </a:p>
          <a:p>
            <a:endParaRPr lang="en-US" dirty="0">
              <a:effectLst/>
            </a:endParaRPr>
          </a:p>
          <a:p>
            <a:pPr lvl="1"/>
            <a:endParaRPr lang="en-US" dirty="0"/>
          </a:p>
          <a:p>
            <a:pPr lvl="1"/>
            <a:endParaRPr lang="en-US" dirty="0"/>
          </a:p>
          <a:p>
            <a:r>
              <a:rPr lang="en-US" dirty="0"/>
              <a:t>Shouldn’t say that LDES or nuclear, or any one piece (besides </a:t>
            </a:r>
            <a:r>
              <a:rPr lang="en-US" dirty="0" err="1"/>
              <a:t>wind+solar</a:t>
            </a:r>
            <a:r>
              <a:rPr lang="en-US" dirty="0"/>
              <a:t>) are “required”; we can cover the last 10% with a range of options.</a:t>
            </a:r>
          </a:p>
          <a:p>
            <a:r>
              <a:rPr lang="en-US" dirty="0"/>
              <a:t>None of these are easy! Building transmission and nuclear aren’t easy, and developing new transport networks for H2 or CO2 and bringing these new techs from demonstration to market aren’t easy.</a:t>
            </a:r>
          </a:p>
          <a:p>
            <a:r>
              <a:rPr lang="en-US" dirty="0"/>
              <a:t>But there are options using technologies currently being deployed at GW scale today,</a:t>
            </a:r>
          </a:p>
          <a:p>
            <a:r>
              <a:rPr lang="en-US" dirty="0"/>
              <a:t>there are multiple ways to address the last 10%,</a:t>
            </a:r>
          </a:p>
          <a:p>
            <a:r>
              <a:rPr lang="en-US" dirty="0"/>
              <a:t>and there’s lots of agreement that the first 80-90% are dominated by building lots of solar + wind.</a:t>
            </a:r>
          </a:p>
        </p:txBody>
      </p:sp>
      <p:sp>
        <p:nvSpPr>
          <p:cNvPr id="4" name="Slide Number Placeholder 3"/>
          <p:cNvSpPr>
            <a:spLocks noGrp="1"/>
          </p:cNvSpPr>
          <p:nvPr>
            <p:ph type="sldNum" sz="quarter" idx="5"/>
          </p:nvPr>
        </p:nvSpPr>
        <p:spPr/>
        <p:txBody>
          <a:bodyPr/>
          <a:lstStyle/>
          <a:p>
            <a:fld id="{B683DDF0-BBCC-4148-9F41-96319FCA7830}" type="slidenum">
              <a:rPr lang="en-US" smtClean="0"/>
              <a:t>14</a:t>
            </a:fld>
            <a:endParaRPr lang="en-US"/>
          </a:p>
        </p:txBody>
      </p:sp>
    </p:spTree>
    <p:extLst>
      <p:ext uri="{BB962C8B-B14F-4D97-AF65-F5344CB8AC3E}">
        <p14:creationId xmlns:p14="http://schemas.microsoft.com/office/powerpoint/2010/main" val="2238247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last point I’ll make is that while costs do increase nonlinearly as the system approaches 100% renewable, the cost of the last few percent is much smaller when interregional coordination and transmission expansion is allowed.</a:t>
            </a:r>
          </a:p>
          <a:p>
            <a:r>
              <a:rPr lang="en-US" sz="1200" kern="1200" dirty="0">
                <a:solidFill>
                  <a:schemeClr val="tx1"/>
                </a:solidFill>
                <a:effectLst/>
                <a:latin typeface="+mn-lt"/>
                <a:ea typeface="+mn-ea"/>
                <a:cs typeface="+mn-cs"/>
              </a:rPr>
              <a:t>In this plot we’re again showing the system cost of electricity for the isolated-States scenario, but here they’re overlaid with the costs for sub-100% clean-energy standards, with 0% on the left, 100% on the right, and 95, 99, and 100% shown by the three tick marks.</a:t>
            </a:r>
          </a:p>
          <a:p>
            <a:r>
              <a:rPr lang="en-US" sz="1200" kern="1200" dirty="0">
                <a:solidFill>
                  <a:schemeClr val="tx1"/>
                </a:solidFill>
                <a:effectLst/>
                <a:latin typeface="+mn-lt"/>
                <a:ea typeface="+mn-ea"/>
                <a:cs typeface="+mn-cs"/>
              </a:rPr>
              <a:t>Natural gas CCGT fills the gap in the sub-100% cases.</a:t>
            </a:r>
          </a:p>
          <a:p>
            <a:r>
              <a:rPr lang="en-US" sz="1200" kern="1200" dirty="0">
                <a:solidFill>
                  <a:schemeClr val="tx1"/>
                </a:solidFill>
                <a:effectLst/>
                <a:latin typeface="+mn-lt"/>
                <a:ea typeface="+mn-ea"/>
                <a:cs typeface="+mn-cs"/>
              </a:rPr>
              <a:t>For isolated states, the last 1% is super expensive – for some states, going from 99% to 100% renewable doubles the cost.</a:t>
            </a:r>
          </a:p>
          <a:p>
            <a:r>
              <a:rPr lang="en-US" sz="1200" kern="1200" dirty="0">
                <a:solidFill>
                  <a:schemeClr val="tx1"/>
                </a:solidFill>
                <a:effectLst/>
                <a:latin typeface="+mn-lt"/>
                <a:ea typeface="+mn-ea"/>
                <a:cs typeface="+mn-cs"/>
              </a:rPr>
              <a:t>* If we compare that to the full interconnected US system allowing interregional coordination and transmission, there’s still a nonlinear increase in cost, but it’s much smaller (and you can get to 95% with only about a 10 $/MWh, or 1 ¢/kWh, increase in cost).</a:t>
            </a:r>
          </a:p>
          <a:p>
            <a:r>
              <a:rPr lang="en-US" sz="1200" kern="1200" dirty="0">
                <a:solidFill>
                  <a:schemeClr val="tx1"/>
                </a:solidFill>
                <a:effectLst/>
                <a:latin typeface="+mn-lt"/>
                <a:ea typeface="+mn-ea"/>
                <a:cs typeface="+mn-cs"/>
              </a:rPr>
              <a:t>* Reaching 100% renewable for the full US is roughly as expensive as reaching 95% renewable using an every-state-for-themselves approach.</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Incremental cost of 95%, 99%, 100% RPS compared to no policy:</a:t>
            </a:r>
          </a:p>
          <a:p>
            <a:r>
              <a:rPr lang="en-US" sz="1200" kern="1200" dirty="0">
                <a:solidFill>
                  <a:schemeClr val="tx1"/>
                </a:solidFill>
                <a:effectLst/>
                <a:latin typeface="+mn-lt"/>
                <a:ea typeface="+mn-ea"/>
                <a:cs typeface="+mn-cs"/>
              </a:rPr>
              <a:t>States: +24 $/MWh, +44 $/MWh, +93 $/MWh</a:t>
            </a:r>
          </a:p>
          <a:p>
            <a:r>
              <a:rPr lang="en-US" sz="1200" kern="1200" dirty="0">
                <a:solidFill>
                  <a:schemeClr val="tx1"/>
                </a:solidFill>
                <a:effectLst/>
                <a:latin typeface="+mn-lt"/>
                <a:ea typeface="+mn-ea"/>
                <a:cs typeface="+mn-cs"/>
              </a:rPr>
              <a:t>USA: +10 $/MWh, +18 $/MWh, +33 $/MWh</a:t>
            </a:r>
          </a:p>
        </p:txBody>
      </p:sp>
      <p:sp>
        <p:nvSpPr>
          <p:cNvPr id="4" name="Slide Number Placeholder 3"/>
          <p:cNvSpPr>
            <a:spLocks noGrp="1"/>
          </p:cNvSpPr>
          <p:nvPr>
            <p:ph type="sldNum" sz="quarter" idx="5"/>
          </p:nvPr>
        </p:nvSpPr>
        <p:spPr/>
        <p:txBody>
          <a:bodyPr/>
          <a:lstStyle/>
          <a:p>
            <a:fld id="{B683DDF0-BBCC-4148-9F41-96319FCA7830}" type="slidenum">
              <a:rPr lang="en-US" smtClean="0"/>
              <a:t>15</a:t>
            </a:fld>
            <a:endParaRPr lang="en-US"/>
          </a:p>
        </p:txBody>
      </p:sp>
    </p:spTree>
    <p:extLst>
      <p:ext uri="{BB962C8B-B14F-4D97-AF65-F5344CB8AC3E}">
        <p14:creationId xmlns:p14="http://schemas.microsoft.com/office/powerpoint/2010/main" val="1720564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we’ve seen that a zero-carbon electricity system for the contiguous US is feasible over multiple years at hourly resolution,</a:t>
            </a:r>
          </a:p>
          <a:p>
            <a:r>
              <a:rPr lang="en-US" dirty="0"/>
              <a:t>* and that inter-regional coordination and transmission construction significantly reduces the cost.</a:t>
            </a:r>
          </a:p>
          <a:p>
            <a:r>
              <a:rPr lang="en-US" dirty="0"/>
              <a:t>* Nuclear and “long-duration” (pumped-hydro-like) energy storage have the potential to reduce electricity costs—particularly in scenarios where transmission expansion isn’t allowed—but they aren’t required, and the combination of low-cost wind, PV, and Li-ion plus transmission expansion yields the lowest cost across all sensitivity cases studied.</a:t>
            </a:r>
          </a:p>
          <a:p>
            <a:r>
              <a:rPr lang="en-US" dirty="0"/>
              <a:t>* Overall, we’ve seen that decarbonization costs are significantly lower for an integrated US system than for isolated states or regions.</a:t>
            </a:r>
          </a:p>
          <a:p>
            <a:r>
              <a:rPr lang="en-US" dirty="0"/>
              <a:t>That isn't really a new conclusion, but it's good to note just how large the benefits are, even when lots of energy storage is available.</a:t>
            </a:r>
          </a:p>
        </p:txBody>
      </p:sp>
      <p:sp>
        <p:nvSpPr>
          <p:cNvPr id="4" name="Slide Number Placeholder 3"/>
          <p:cNvSpPr>
            <a:spLocks noGrp="1"/>
          </p:cNvSpPr>
          <p:nvPr>
            <p:ph type="sldNum" sz="quarter" idx="5"/>
          </p:nvPr>
        </p:nvSpPr>
        <p:spPr/>
        <p:txBody>
          <a:bodyPr/>
          <a:lstStyle/>
          <a:p>
            <a:fld id="{B683DDF0-BBCC-4148-9F41-96319FCA7830}" type="slidenum">
              <a:rPr lang="en-US" smtClean="0"/>
              <a:t>16</a:t>
            </a:fld>
            <a:endParaRPr lang="en-US"/>
          </a:p>
        </p:txBody>
      </p:sp>
    </p:spTree>
    <p:extLst>
      <p:ext uri="{BB962C8B-B14F-4D97-AF65-F5344CB8AC3E}">
        <p14:creationId xmlns:p14="http://schemas.microsoft.com/office/powerpoint/2010/main" val="992715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a:t>We use a custom-built model with, as is tradition, a somewhat forced acronym: “ZEPHYR” - </a:t>
            </a:r>
            <a:r>
              <a:rPr lang="en-US" sz="1200"/>
              <a:t>Z</a:t>
            </a:r>
            <a:r>
              <a:rPr lang="en-US" sz="1200" b="0"/>
              <a:t>ero-emissions </a:t>
            </a:r>
            <a:r>
              <a:rPr lang="en-US" sz="1200"/>
              <a:t>E</a:t>
            </a:r>
            <a:r>
              <a:rPr lang="en-US" sz="1200" b="0"/>
              <a:t>lectricity system </a:t>
            </a:r>
            <a:r>
              <a:rPr lang="en-US" sz="1200"/>
              <a:t>P</a:t>
            </a:r>
            <a:r>
              <a:rPr lang="en-US" sz="1200" b="0"/>
              <a:t>lanning with </a:t>
            </a:r>
            <a:r>
              <a:rPr lang="en-US" sz="1200"/>
              <a:t>H</a:t>
            </a:r>
            <a:r>
              <a:rPr lang="en-US" sz="1200" b="0"/>
              <a:t>ourl</a:t>
            </a:r>
            <a:r>
              <a:rPr lang="en-US" sz="1200"/>
              <a:t>Y</a:t>
            </a:r>
            <a:r>
              <a:rPr lang="en-US" sz="1200" b="0"/>
              <a:t> operational </a:t>
            </a:r>
            <a:r>
              <a:rPr lang="en-US" sz="1200"/>
              <a:t>R</a:t>
            </a:r>
            <a:r>
              <a:rPr lang="en-US" sz="1200" b="0"/>
              <a:t>esolution.</a:t>
            </a:r>
          </a:p>
          <a:p>
            <a:pPr algn="l"/>
            <a:r>
              <a:rPr lang="en-US" sz="1200" b="0"/>
              <a:t>ZEPHYR co-optimizes the capacity and operation of generation, storage, and interregional transmission using 7 years (61296 hours ) of hourly weather &amp; load data.</a:t>
            </a:r>
          </a:p>
          <a:p>
            <a:pPr algn="l"/>
            <a:r>
              <a:rPr lang="en-US" sz="1200" b="0"/>
              <a:t>Throughout the talk I’ll discuss results modeled at 3 different geographic scopes:</a:t>
            </a:r>
          </a:p>
          <a:p>
            <a:pPr algn="l"/>
            <a:r>
              <a:rPr lang="en-US" sz="1200" b="0"/>
              <a:t>individual states, 11 ”planning areas” (PAs) (shown here as different shades of blue, roughly based on ISO boundaries), and an interconnected US system.</a:t>
            </a:r>
          </a:p>
          <a:p>
            <a:pPr algn="l"/>
            <a:endParaRPr lang="en-US" sz="1200" b="0"/>
          </a:p>
          <a:p>
            <a:r>
              <a:rPr lang="en-US" sz="1200" b="0" kern="0"/>
              <a:t>This didn’t actually start as a transmission study – our primary motivation was to explore what it would look like to decarbonize US electricity using technologies currently being deployed in the US at GW scale.</a:t>
            </a:r>
          </a:p>
          <a:p>
            <a:r>
              <a:rPr lang="en-US" sz="1200" b="0" kern="0"/>
              <a:t>Given that we need to decarbonize electricity within 15-20 years to avoid the worst effects of climate change, that's not a lot of time to develop new technologies and ramp up production to GW scale.</a:t>
            </a:r>
          </a:p>
          <a:p>
            <a:r>
              <a:rPr lang="en-US" sz="1200" b="0" kern="0"/>
              <a:t>That's not to say that we shouldn't </a:t>
            </a:r>
            <a:r>
              <a:rPr lang="en-US" sz="1200" b="1" kern="0"/>
              <a:t>work</a:t>
            </a:r>
            <a:r>
              <a:rPr lang="en-US" sz="1200" b="0" kern="0"/>
              <a:t> on new technologies, but it's risky to </a:t>
            </a:r>
            <a:r>
              <a:rPr lang="en-US" sz="1200" b="1" kern="0"/>
              <a:t>plan</a:t>
            </a:r>
            <a:r>
              <a:rPr lang="en-US" sz="1200" b="0" kern="0"/>
              <a:t> on them being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a:t>That leaves us with a pretty small collection of technologies: PV, wind, Li-ion batteries, and existing hydropower.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a:t>It turns out that if you’re confined to those technologies, transmission is very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dirty="0"/>
          </a:p>
        </p:txBody>
      </p:sp>
      <p:sp>
        <p:nvSpPr>
          <p:cNvPr id="4" name="Slide Number Placeholder 3"/>
          <p:cNvSpPr>
            <a:spLocks noGrp="1"/>
          </p:cNvSpPr>
          <p:nvPr>
            <p:ph type="sldNum" sz="quarter" idx="5"/>
          </p:nvPr>
        </p:nvSpPr>
        <p:spPr/>
        <p:txBody>
          <a:bodyPr/>
          <a:lstStyle/>
          <a:p>
            <a:fld id="{B683DDF0-BBCC-4148-9F41-96319FCA7830}" type="slidenum">
              <a:rPr lang="en-US" smtClean="0"/>
              <a:t>2</a:t>
            </a:fld>
            <a:endParaRPr lang="en-US"/>
          </a:p>
        </p:txBody>
      </p:sp>
    </p:spTree>
    <p:extLst>
      <p:ext uri="{BB962C8B-B14F-4D97-AF65-F5344CB8AC3E}">
        <p14:creationId xmlns:p14="http://schemas.microsoft.com/office/powerpoint/2010/main" val="1833005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a:t>To help put this study in context:</a:t>
            </a:r>
          </a:p>
          <a:p>
            <a:r>
              <a:rPr lang="en-US" sz="1200" b="0"/>
              <a:t>* We're mostly concerned with resource adequacy in zero-carbon systems (what some call the “balancing challenge”),</a:t>
            </a:r>
          </a:p>
          <a:p>
            <a:r>
              <a:rPr lang="en-US" sz="1200" b="0"/>
              <a:t>* and we're technologically conservative.</a:t>
            </a:r>
          </a:p>
          <a:p>
            <a:r>
              <a:rPr lang="en-US" sz="1200" b="0"/>
              <a:t>* This study is primarily an improvement on a few features of previous studies: </a:t>
            </a:r>
          </a:p>
          <a:p>
            <a:r>
              <a:rPr lang="en-US" sz="1200" b="0"/>
              <a:t>where previous studies used copper-plate transmission, we explicitly resolve transmission capacity and flows;</a:t>
            </a:r>
          </a:p>
          <a:p>
            <a:r>
              <a:rPr lang="en-US" sz="1200" b="0"/>
              <a:t>where some studies look at isolated regions, we look at the interconnected US; </a:t>
            </a:r>
          </a:p>
          <a:p>
            <a:r>
              <a:rPr lang="en-US" sz="1200" b="0"/>
              <a:t>and where some studies consider a single weather year, we use hourly chronological resolution over 7 years to capture the combined capacity value of renewables and storage</a:t>
            </a:r>
          </a:p>
          <a:p>
            <a:endParaRPr lang="en-US" sz="1200" b="0"/>
          </a:p>
          <a:p>
            <a:r>
              <a:rPr lang="en-US" sz="1200" b="0"/>
              <a:t>To be clear on what we </a:t>
            </a:r>
            <a:r>
              <a:rPr lang="en-US" sz="1200" b="1"/>
              <a:t>don’t</a:t>
            </a:r>
            <a:r>
              <a:rPr lang="en-US" sz="1200" b="0"/>
              <a:t> do:</a:t>
            </a:r>
          </a:p>
          <a:p>
            <a:r>
              <a:rPr lang="en-US" sz="1200" b="0"/>
              <a:t>* We don't do optimal power flow, security-constrained dispatch, or stability analysis</a:t>
            </a:r>
          </a:p>
          <a:p>
            <a:r>
              <a:rPr lang="en-US" sz="1200" b="0"/>
              <a:t>* It’s not a siting study, as renewables profiles and transmission capacity are aggregated over large regions</a:t>
            </a:r>
          </a:p>
          <a:p>
            <a:r>
              <a:rPr lang="en-US" sz="1200" b="0"/>
              <a:t>* We model a simple zero-carbon standard, without looking at detailed regulatory approaches or cost-allocation</a:t>
            </a:r>
          </a:p>
          <a:p>
            <a:r>
              <a:rPr lang="en-US" sz="1200" b="0"/>
              <a:t>* We only focus on the electricity system</a:t>
            </a:r>
          </a:p>
          <a:p>
            <a:r>
              <a:rPr lang="en-US" sz="1200" b="0"/>
              <a:t>* And we don't model pathways; we model a snapshot of system conditions based on 2040 projected demand</a:t>
            </a:r>
            <a:endParaRPr lang="en-US" sz="1200" b="0" dirty="0"/>
          </a:p>
        </p:txBody>
      </p:sp>
      <p:sp>
        <p:nvSpPr>
          <p:cNvPr id="4" name="Slide Number Placeholder 3"/>
          <p:cNvSpPr>
            <a:spLocks noGrp="1"/>
          </p:cNvSpPr>
          <p:nvPr>
            <p:ph type="sldNum" sz="quarter" idx="5"/>
          </p:nvPr>
        </p:nvSpPr>
        <p:spPr/>
        <p:txBody>
          <a:bodyPr/>
          <a:lstStyle/>
          <a:p>
            <a:fld id="{B683DDF0-BBCC-4148-9F41-96319FCA7830}" type="slidenum">
              <a:rPr lang="en-US" smtClean="0"/>
              <a:t>3</a:t>
            </a:fld>
            <a:endParaRPr lang="en-US"/>
          </a:p>
        </p:txBody>
      </p:sp>
    </p:spTree>
    <p:extLst>
      <p:ext uri="{BB962C8B-B14F-4D97-AF65-F5344CB8AC3E}">
        <p14:creationId xmlns:p14="http://schemas.microsoft.com/office/powerpoint/2010/main" val="1356496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start with isolated states, with no inter-state transmission, meaning every state has to balance supply and demand within its own borders.</a:t>
            </a:r>
          </a:p>
          <a:p>
            <a:r>
              <a:rPr lang="en-US"/>
              <a:t>On the left we show the system cost of electricity in $/MWh; in the middle is transmission capacity (zero in this very conservative every-state-for-itself case); on the right is storage capacity in TWh.</a:t>
            </a:r>
          </a:p>
          <a:p>
            <a:r>
              <a:rPr lang="en-US" b="0"/>
              <a:t>We see that each state can supply its hourly energy needs with wind and solar within its own borders, it’s just very expensive.</a:t>
            </a:r>
            <a:endParaRPr lang="en-US" dirty="0"/>
          </a:p>
        </p:txBody>
      </p:sp>
      <p:sp>
        <p:nvSpPr>
          <p:cNvPr id="4" name="Slide Number Placeholder 3"/>
          <p:cNvSpPr>
            <a:spLocks noGrp="1"/>
          </p:cNvSpPr>
          <p:nvPr>
            <p:ph type="sldNum" sz="quarter" idx="5"/>
          </p:nvPr>
        </p:nvSpPr>
        <p:spPr/>
        <p:txBody>
          <a:bodyPr/>
          <a:lstStyle/>
          <a:p>
            <a:fld id="{B683DDF0-BBCC-4148-9F41-96319FCA7830}" type="slidenum">
              <a:rPr lang="en-US" smtClean="0"/>
              <a:t>4</a:t>
            </a:fld>
            <a:endParaRPr lang="en-US"/>
          </a:p>
        </p:txBody>
      </p:sp>
    </p:spTree>
    <p:extLst>
      <p:ext uri="{BB962C8B-B14F-4D97-AF65-F5344CB8AC3E}">
        <p14:creationId xmlns:p14="http://schemas.microsoft.com/office/powerpoint/2010/main" val="3694173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 realistic starting point would be if we balanced supply and demand at the planning-area level and used existing inter-state intra-PA transmission; in this case both electricity cost and storage capacity are reduced.</a:t>
            </a:r>
          </a:p>
          <a:p>
            <a:r>
              <a:rPr lang="en-US" dirty="0"/>
              <a:t>As we allow new transmission additions between states, the electricity cost reduces further.</a:t>
            </a:r>
          </a:p>
        </p:txBody>
      </p:sp>
      <p:sp>
        <p:nvSpPr>
          <p:cNvPr id="4" name="Slide Number Placeholder 3"/>
          <p:cNvSpPr>
            <a:spLocks noGrp="1"/>
          </p:cNvSpPr>
          <p:nvPr>
            <p:ph type="sldNum" sz="quarter" idx="5"/>
          </p:nvPr>
        </p:nvSpPr>
        <p:spPr/>
        <p:txBody>
          <a:bodyPr/>
          <a:lstStyle/>
          <a:p>
            <a:fld id="{B683DDF0-BBCC-4148-9F41-96319FCA7830}" type="slidenum">
              <a:rPr lang="en-US" smtClean="0"/>
              <a:t>5</a:t>
            </a:fld>
            <a:endParaRPr lang="en-US"/>
          </a:p>
        </p:txBody>
      </p:sp>
    </p:spTree>
    <p:extLst>
      <p:ext uri="{BB962C8B-B14F-4D97-AF65-F5344CB8AC3E}">
        <p14:creationId xmlns:p14="http://schemas.microsoft.com/office/powerpoint/2010/main" val="1617797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move to the full integrated-US system, electricity costs and storage capacity continue to decline as additional transmission capacity is added.</a:t>
            </a:r>
          </a:p>
        </p:txBody>
      </p:sp>
      <p:sp>
        <p:nvSpPr>
          <p:cNvPr id="4" name="Slide Number Placeholder 3"/>
          <p:cNvSpPr>
            <a:spLocks noGrp="1"/>
          </p:cNvSpPr>
          <p:nvPr>
            <p:ph type="sldNum" sz="quarter" idx="5"/>
          </p:nvPr>
        </p:nvSpPr>
        <p:spPr/>
        <p:txBody>
          <a:bodyPr/>
          <a:lstStyle/>
          <a:p>
            <a:fld id="{B683DDF0-BBCC-4148-9F41-96319FCA7830}" type="slidenum">
              <a:rPr lang="en-US" smtClean="0"/>
              <a:t>6</a:t>
            </a:fld>
            <a:endParaRPr lang="en-US"/>
          </a:p>
        </p:txBody>
      </p:sp>
    </p:spTree>
    <p:extLst>
      <p:ext uri="{BB962C8B-B14F-4D97-AF65-F5344CB8AC3E}">
        <p14:creationId xmlns:p14="http://schemas.microsoft.com/office/powerpoint/2010/main" val="598086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when we allow transmission additions between all planning areas, including between the three interconnects, we reach the lowest-cost system.</a:t>
            </a:r>
          </a:p>
          <a:p>
            <a:r>
              <a:rPr lang="en-US" dirty="0"/>
              <a:t>Today’s transmission system is about 150 TW-km, so this is about a 2.6x today’s system.</a:t>
            </a:r>
          </a:p>
          <a:p>
            <a:r>
              <a:rPr lang="en-US" dirty="0"/>
              <a:t>Wind and solar curtailment declines from around 48% in the isolated-states case to 36%, and storage capacity declines from about a day of average demand to around 5 hours.</a:t>
            </a:r>
          </a:p>
        </p:txBody>
      </p:sp>
      <p:sp>
        <p:nvSpPr>
          <p:cNvPr id="4" name="Slide Number Placeholder 3"/>
          <p:cNvSpPr>
            <a:spLocks noGrp="1"/>
          </p:cNvSpPr>
          <p:nvPr>
            <p:ph type="sldNum" sz="quarter" idx="5"/>
          </p:nvPr>
        </p:nvSpPr>
        <p:spPr/>
        <p:txBody>
          <a:bodyPr/>
          <a:lstStyle/>
          <a:p>
            <a:fld id="{B683DDF0-BBCC-4148-9F41-96319FCA7830}" type="slidenum">
              <a:rPr lang="en-US" smtClean="0"/>
              <a:t>7</a:t>
            </a:fld>
            <a:endParaRPr lang="en-US"/>
          </a:p>
        </p:txBody>
      </p:sp>
    </p:spTree>
    <p:extLst>
      <p:ext uri="{BB962C8B-B14F-4D97-AF65-F5344CB8AC3E}">
        <p14:creationId xmlns:p14="http://schemas.microsoft.com/office/powerpoint/2010/main" val="4120687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 high level we can discern two major benefits of inter-state transmission.</a:t>
            </a:r>
          </a:p>
          <a:p>
            <a:r>
              <a:rPr lang="en-US" dirty="0"/>
              <a:t>First is a reduction in PV/wind variability through spatial averaging, which leads to a reduction in the storage capacity required (shown on the previous slide) and a reduction in the duration, or energy/power ratio, of storage that is deployed (from a peak of 16 hours in Florida in “USA – AC – DC” to a peak of 12 hours in “USA + AC + DC” and general reductions across all regions).</a:t>
            </a:r>
          </a:p>
          <a:p>
            <a:r>
              <a:rPr lang="en-US" dirty="0"/>
              <a:t>* The second benefit is better access to high-quality resource regions, such that you get more energy from less PV/wind capacity. You can see this by comparing the “planning-area” results with the first of the interconnected-US results:</a:t>
            </a:r>
          </a:p>
          <a:p>
            <a:r>
              <a:rPr lang="en-US" dirty="0"/>
              <a:t>* the total PV/wind capacity is smaller in “USA – AC – DC”, but the available energy (the capacity times the capacity factor) is higher, since that capacity is installed in higher-resource areas.</a:t>
            </a:r>
          </a:p>
          <a:p>
            <a:r>
              <a:rPr lang="en-US" dirty="0"/>
              <a:t>That’s one signal that we shouldn’t fixate too much on curtailment – in this case an increase in curtailment is associated with a decrease in both cost and installed capacity, which are the more important metrics. </a:t>
            </a:r>
          </a:p>
          <a:p>
            <a:r>
              <a:rPr lang="en-US" dirty="0"/>
              <a:t>* There are a number of additional benefits from transmission that we we don’t resolve in this study; these two are just the main ones we can see at our resolution.</a:t>
            </a:r>
          </a:p>
        </p:txBody>
      </p:sp>
      <p:sp>
        <p:nvSpPr>
          <p:cNvPr id="4" name="Slide Number Placeholder 3"/>
          <p:cNvSpPr>
            <a:spLocks noGrp="1"/>
          </p:cNvSpPr>
          <p:nvPr>
            <p:ph type="sldNum" sz="quarter" idx="5"/>
          </p:nvPr>
        </p:nvSpPr>
        <p:spPr/>
        <p:txBody>
          <a:bodyPr/>
          <a:lstStyle/>
          <a:p>
            <a:fld id="{B683DDF0-BBCC-4148-9F41-96319FCA7830}" type="slidenum">
              <a:rPr lang="en-US" smtClean="0"/>
              <a:t>8</a:t>
            </a:fld>
            <a:endParaRPr lang="en-US"/>
          </a:p>
        </p:txBody>
      </p:sp>
    </p:spTree>
    <p:extLst>
      <p:ext uri="{BB962C8B-B14F-4D97-AF65-F5344CB8AC3E}">
        <p14:creationId xmlns:p14="http://schemas.microsoft.com/office/powerpoint/2010/main" val="186617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panose="020B0604020202020204" pitchFamily="34" charset="0"/>
                <a:cs typeface="Arial" panose="020B0604020202020204" pitchFamily="34" charset="0"/>
              </a:rPr>
              <a:t>The results I’ve presented so far are for a single set of central assumptions, but there’s a lot of uncertainty in how these parameters may evolve over the next 20 years.</a:t>
            </a:r>
          </a:p>
          <a:p>
            <a:r>
              <a:rPr lang="en-US" dirty="0">
                <a:latin typeface="Arial" panose="020B0604020202020204" pitchFamily="34" charset="0"/>
                <a:cs typeface="Arial" panose="020B0604020202020204" pitchFamily="34" charset="0"/>
              </a:rPr>
              <a:t>Here we take these same metrics and compare them across a range of sensitivity cases, on this slide focusing on the </a:t>
            </a:r>
            <a:r>
              <a:rPr lang="en-US" dirty="0" err="1">
                <a:latin typeface="Arial" panose="020B0604020202020204" pitchFamily="34" charset="0"/>
                <a:cs typeface="Arial" panose="020B0604020202020204" pitchFamily="34" charset="0"/>
              </a:rPr>
              <a:t>intergrated</a:t>
            </a:r>
            <a:r>
              <a:rPr lang="en-US" dirty="0">
                <a:latin typeface="Arial" panose="020B0604020202020204" pitchFamily="34" charset="0"/>
                <a:cs typeface="Arial" panose="020B0604020202020204" pitchFamily="34" charset="0"/>
              </a:rPr>
              <a:t>-US scenario allowing new interregional transmission.</a:t>
            </a:r>
          </a:p>
          <a:p>
            <a:r>
              <a:rPr lang="en-US" dirty="0">
                <a:latin typeface="Arial" panose="020B0604020202020204" pitchFamily="34" charset="0"/>
                <a:cs typeface="Arial" panose="020B0604020202020204" pitchFamily="34" charset="0"/>
              </a:rPr>
              <a:t>* Including existing nuclear reduces the electricity cost, </a:t>
            </a:r>
          </a:p>
          <a:p>
            <a:r>
              <a:rPr lang="en-US" dirty="0">
                <a:latin typeface="Arial" panose="020B0604020202020204" pitchFamily="34" charset="0"/>
                <a:cs typeface="Arial" panose="020B0604020202020204" pitchFamily="34" charset="0"/>
              </a:rPr>
              <a:t>* but new nuclear at central cost projections (~$6180/kW, from the NREL ATB) doesn't have much effect. (The Vogtle plant is more like $12000/kW, and none is built at that price.)</a:t>
            </a:r>
          </a:p>
          <a:p>
            <a:r>
              <a:rPr lang="en-US" dirty="0">
                <a:latin typeface="Arial" panose="020B0604020202020204" pitchFamily="34" charset="0"/>
                <a:cs typeface="Arial" panose="020B0604020202020204" pitchFamily="34" charset="0"/>
              </a:rPr>
              <a:t>* Nuclear costs have to fall to $4000-5000/kW to have a large impact.</a:t>
            </a:r>
          </a:p>
          <a:p>
            <a:r>
              <a:rPr lang="en-US" dirty="0">
                <a:latin typeface="Arial" panose="020B0604020202020204" pitchFamily="34" charset="0"/>
                <a:cs typeface="Arial" panose="020B0604020202020204" pitchFamily="34" charset="0"/>
              </a:rPr>
              <a:t>* The three cheapest scenarios are $4000/kW flexible nuclear, $5/kWh long-duration storage, and 2030 "low" PV/wind/Li-ion costs.</a:t>
            </a:r>
          </a:p>
          <a:p>
            <a:r>
              <a:rPr lang="en-US" dirty="0">
                <a:latin typeface="Arial" panose="020B0604020202020204" pitchFamily="34" charset="0"/>
                <a:cs typeface="Arial" panose="020B0604020202020204" pitchFamily="34" charset="0"/>
              </a:rPr>
              <a:t>* I don't have much time to discuss it here, but the wind technology assumptions are quite important; we use a low-windspeed 200W/m^2 model and get much lower costs and storage deployment than using an older higher-windspeed model.</a:t>
            </a:r>
          </a:p>
          <a:p>
            <a:r>
              <a:rPr lang="en-US" dirty="0">
                <a:latin typeface="Arial" panose="020B0604020202020204" pitchFamily="34" charset="0"/>
                <a:cs typeface="Arial" panose="020B0604020202020204" pitchFamily="34" charset="0"/>
              </a:rPr>
              <a:t>* Increasing the amount of electrification increases the capacity deployed, but doesn't have much impact on electricity price, since you're spreading it out over more MWh.</a:t>
            </a:r>
          </a:p>
          <a:p>
            <a:r>
              <a:rPr lang="en-US" dirty="0">
                <a:latin typeface="Arial" panose="020B0604020202020204" pitchFamily="34" charset="0"/>
                <a:cs typeface="Arial" panose="020B0604020202020204" pitchFamily="34" charset="0"/>
              </a:rPr>
              <a:t>* We leave reserves out of most scenarios, but even if you include a very high reserve constraint it doesn’t have much impact on cost; because there’s so much storage and renewable curtailment on the system, you almost always have more energy than you need.</a:t>
            </a:r>
          </a:p>
        </p:txBody>
      </p:sp>
      <p:sp>
        <p:nvSpPr>
          <p:cNvPr id="4" name="Slide Number Placeholder 3"/>
          <p:cNvSpPr>
            <a:spLocks noGrp="1"/>
          </p:cNvSpPr>
          <p:nvPr>
            <p:ph type="sldNum" sz="quarter" idx="5"/>
          </p:nvPr>
        </p:nvSpPr>
        <p:spPr/>
        <p:txBody>
          <a:bodyPr/>
          <a:lstStyle/>
          <a:p>
            <a:fld id="{B683DDF0-BBCC-4148-9F41-96319FCA7830}" type="slidenum">
              <a:rPr lang="en-US" smtClean="0"/>
              <a:t>12</a:t>
            </a:fld>
            <a:endParaRPr lang="en-US"/>
          </a:p>
        </p:txBody>
      </p:sp>
    </p:spTree>
    <p:extLst>
      <p:ext uri="{BB962C8B-B14F-4D97-AF65-F5344CB8AC3E}">
        <p14:creationId xmlns:p14="http://schemas.microsoft.com/office/powerpoint/2010/main" val="3728997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2192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1" hangingPunct="1"/>
              <a:endParaRPr lang="en-US" sz="2400" b="0">
                <a:solidFill>
                  <a:srgbClr val="000000"/>
                </a:solidFill>
                <a:latin typeface="Times New Roman" pitchFamily="18" charset="0"/>
              </a:endParaRPr>
            </a:p>
          </p:txBody>
        </p:sp>
        <p:sp>
          <p:nvSpPr>
            <p:cNvPr id="6" name="Rectangle 4"/>
            <p:cNvSpPr>
              <a:spLocks noChangeArrowheads="1"/>
            </p:cNvSpPr>
            <p:nvPr/>
          </p:nvSpPr>
          <p:spPr bwMode="hidden">
            <a:xfrm>
              <a:off x="1081" y="1065"/>
              <a:ext cx="4679" cy="1596"/>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l" eaLnBrk="1" hangingPunct="1"/>
              <a:endParaRPr lang="en-US" sz="2400" b="0">
                <a:solidFill>
                  <a:srgbClr val="000000"/>
                </a:solidFill>
                <a:latin typeface="Times New Roman" pitchFamily="18" charset="0"/>
              </a:endParaRPr>
            </a:p>
          </p:txBody>
        </p:sp>
        <p:grpSp>
          <p:nvGrpSpPr>
            <p:cNvPr id="7" name="Group 5"/>
            <p:cNvGrpSpPr>
              <a:grpSpLocks/>
            </p:cNvGrpSpPr>
            <p:nvPr/>
          </p:nvGrpSpPr>
          <p:grpSpPr bwMode="auto">
            <a:xfrm>
              <a:off x="0" y="672"/>
              <a:ext cx="1806" cy="1989"/>
              <a:chOff x="0" y="672"/>
              <a:chExt cx="1806" cy="1989"/>
            </a:xfrm>
          </p:grpSpPr>
          <p:sp>
            <p:nvSpPr>
              <p:cNvPr id="8" name="Rectangle 6"/>
              <p:cNvSpPr>
                <a:spLocks noChangeArrowheads="1"/>
              </p:cNvSpPr>
              <p:nvPr/>
            </p:nvSpPr>
            <p:spPr bwMode="auto">
              <a:xfrm>
                <a:off x="361" y="2257"/>
                <a:ext cx="363" cy="404"/>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l" eaLnBrk="1" hangingPunct="1"/>
                <a:endParaRPr lang="en-US" sz="2400" b="0">
                  <a:solidFill>
                    <a:srgbClr val="000000"/>
                  </a:solidFill>
                  <a:latin typeface="Times New Roman" pitchFamily="18" charset="0"/>
                </a:endParaRPr>
              </a:p>
            </p:txBody>
          </p:sp>
          <p:sp>
            <p:nvSpPr>
              <p:cNvPr id="9" name="Rectangle 7"/>
              <p:cNvSpPr>
                <a:spLocks noChangeArrowheads="1"/>
              </p:cNvSpPr>
              <p:nvPr/>
            </p:nvSpPr>
            <p:spPr bwMode="auto">
              <a:xfrm>
                <a:off x="1081" y="1065"/>
                <a:ext cx="362" cy="405"/>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l" eaLnBrk="1" hangingPunct="1"/>
                <a:endParaRPr lang="en-US" sz="2400" b="0">
                  <a:solidFill>
                    <a:srgbClr val="000000"/>
                  </a:solidFill>
                  <a:latin typeface="Times New Roman" pitchFamily="18" charset="0"/>
                </a:endParaRPr>
              </a:p>
            </p:txBody>
          </p:sp>
          <p:sp>
            <p:nvSpPr>
              <p:cNvPr id="10" name="Rectangle 8"/>
              <p:cNvSpPr>
                <a:spLocks noChangeArrowheads="1"/>
              </p:cNvSpPr>
              <p:nvPr/>
            </p:nvSpPr>
            <p:spPr bwMode="auto">
              <a:xfrm>
                <a:off x="1437" y="672"/>
                <a:ext cx="369" cy="400"/>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l" eaLnBrk="1" hangingPunct="1"/>
                <a:endParaRPr lang="en-US" sz="2400" b="0">
                  <a:solidFill>
                    <a:srgbClr val="000000"/>
                  </a:solidFill>
                  <a:latin typeface="Times New Roman" pitchFamily="18" charset="0"/>
                </a:endParaRPr>
              </a:p>
            </p:txBody>
          </p:sp>
          <p:sp>
            <p:nvSpPr>
              <p:cNvPr id="11" name="Rectangle 9"/>
              <p:cNvSpPr>
                <a:spLocks noChangeArrowheads="1"/>
              </p:cNvSpPr>
              <p:nvPr/>
            </p:nvSpPr>
            <p:spPr bwMode="auto">
              <a:xfrm>
                <a:off x="719" y="2257"/>
                <a:ext cx="368" cy="404"/>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l" eaLnBrk="1" hangingPunct="1"/>
                <a:endParaRPr lang="en-US" sz="2400" b="0">
                  <a:solidFill>
                    <a:srgbClr val="000000"/>
                  </a:solidFill>
                  <a:latin typeface="Times New Roman" pitchFamily="18" charset="0"/>
                </a:endParaRPr>
              </a:p>
            </p:txBody>
          </p:sp>
          <p:sp>
            <p:nvSpPr>
              <p:cNvPr id="12" name="Rectangle 10"/>
              <p:cNvSpPr>
                <a:spLocks noChangeArrowheads="1"/>
              </p:cNvSpPr>
              <p:nvPr/>
            </p:nvSpPr>
            <p:spPr bwMode="auto">
              <a:xfrm>
                <a:off x="1437" y="1065"/>
                <a:ext cx="369" cy="405"/>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l" eaLnBrk="1" hangingPunct="1"/>
                <a:endParaRPr lang="en-US" sz="2400" b="0">
                  <a:solidFill>
                    <a:srgbClr val="000000"/>
                  </a:solidFill>
                  <a:latin typeface="Times New Roman" pitchFamily="18" charset="0"/>
                </a:endParaRPr>
              </a:p>
            </p:txBody>
          </p:sp>
          <p:sp>
            <p:nvSpPr>
              <p:cNvPr id="13" name="Rectangle 11"/>
              <p:cNvSpPr>
                <a:spLocks noChangeArrowheads="1"/>
              </p:cNvSpPr>
              <p:nvPr/>
            </p:nvSpPr>
            <p:spPr bwMode="auto">
              <a:xfrm>
                <a:off x="719" y="1464"/>
                <a:ext cx="368" cy="399"/>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l" eaLnBrk="1" hangingPunct="1"/>
                <a:endParaRPr lang="en-US" sz="2400" b="0">
                  <a:solidFill>
                    <a:srgbClr val="000000"/>
                  </a:solidFill>
                  <a:latin typeface="Times New Roman" pitchFamily="18" charset="0"/>
                </a:endParaRPr>
              </a:p>
            </p:txBody>
          </p:sp>
          <p:sp>
            <p:nvSpPr>
              <p:cNvPr id="14" name="Rectangle 12"/>
              <p:cNvSpPr>
                <a:spLocks noChangeArrowheads="1"/>
              </p:cNvSpPr>
              <p:nvPr/>
            </p:nvSpPr>
            <p:spPr bwMode="auto">
              <a:xfrm>
                <a:off x="0" y="1464"/>
                <a:ext cx="367" cy="399"/>
              </a:xfrm>
              <a:prstGeom prst="rect">
                <a:avLst/>
              </a:prstGeom>
              <a:solidFill>
                <a:schemeClr val="bg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l" eaLnBrk="1" hangingPunct="1"/>
                <a:endParaRPr lang="en-US" sz="2400" b="0">
                  <a:solidFill>
                    <a:srgbClr val="000000"/>
                  </a:solidFill>
                  <a:latin typeface="Times New Roman" pitchFamily="18" charset="0"/>
                </a:endParaRPr>
              </a:p>
            </p:txBody>
          </p:sp>
          <p:sp>
            <p:nvSpPr>
              <p:cNvPr id="15" name="Rectangle 13"/>
              <p:cNvSpPr>
                <a:spLocks noChangeArrowheads="1"/>
              </p:cNvSpPr>
              <p:nvPr/>
            </p:nvSpPr>
            <p:spPr bwMode="auto">
              <a:xfrm>
                <a:off x="1081" y="1464"/>
                <a:ext cx="362" cy="399"/>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l" eaLnBrk="1" hangingPunct="1"/>
                <a:endParaRPr lang="en-US" sz="2400" b="0">
                  <a:solidFill>
                    <a:srgbClr val="000000"/>
                  </a:solidFill>
                  <a:latin typeface="Times New Roman" pitchFamily="18" charset="0"/>
                </a:endParaRPr>
              </a:p>
            </p:txBody>
          </p:sp>
          <p:sp>
            <p:nvSpPr>
              <p:cNvPr id="16" name="Rectangle 14"/>
              <p:cNvSpPr>
                <a:spLocks noChangeArrowheads="1"/>
              </p:cNvSpPr>
              <p:nvPr/>
            </p:nvSpPr>
            <p:spPr bwMode="auto">
              <a:xfrm>
                <a:off x="361" y="1857"/>
                <a:ext cx="363" cy="406"/>
              </a:xfrm>
              <a:prstGeom prst="rect">
                <a:avLst/>
              </a:prstGeom>
              <a:solidFill>
                <a:schemeClr val="fo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l" eaLnBrk="1" hangingPunct="1"/>
                <a:endParaRPr lang="en-US" sz="2400" b="0">
                  <a:solidFill>
                    <a:srgbClr val="000000"/>
                  </a:solidFill>
                  <a:latin typeface="Times New Roman" pitchFamily="18" charset="0"/>
                </a:endParaRPr>
              </a:p>
            </p:txBody>
          </p:sp>
          <p:sp>
            <p:nvSpPr>
              <p:cNvPr id="17" name="Rectangle 15"/>
              <p:cNvSpPr>
                <a:spLocks noChangeArrowheads="1"/>
              </p:cNvSpPr>
              <p:nvPr/>
            </p:nvSpPr>
            <p:spPr bwMode="auto">
              <a:xfrm>
                <a:off x="719" y="1857"/>
                <a:ext cx="368" cy="406"/>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l" eaLnBrk="1" hangingPunct="1"/>
                <a:endParaRPr lang="en-US" sz="2400" b="0">
                  <a:solidFill>
                    <a:srgbClr val="000000"/>
                  </a:solidFill>
                  <a:latin typeface="Times New Roman" pitchFamily="18" charset="0"/>
                </a:endParaRPr>
              </a:p>
            </p:txBody>
          </p:sp>
        </p:grpSp>
      </p:grpSp>
      <p:sp>
        <p:nvSpPr>
          <p:cNvPr id="6163" name="Rectangle 19"/>
          <p:cNvSpPr>
            <a:spLocks noGrp="1" noChangeArrowheads="1"/>
          </p:cNvSpPr>
          <p:nvPr>
            <p:ph type="ctrTitle"/>
          </p:nvPr>
        </p:nvSpPr>
        <p:spPr>
          <a:xfrm>
            <a:off x="3962400" y="1828800"/>
            <a:ext cx="8026400" cy="2209800"/>
          </a:xfrm>
        </p:spPr>
        <p:txBody>
          <a:bodyPr/>
          <a:lstStyle>
            <a:lvl1pPr>
              <a:defRPr sz="5000">
                <a:solidFill>
                  <a:srgbClr val="FFFFFF"/>
                </a:solidFill>
              </a:defRPr>
            </a:lvl1pPr>
          </a:lstStyle>
          <a:p>
            <a:r>
              <a:rPr lang="en-US"/>
              <a:t>Click to edit Master title style</a:t>
            </a:r>
          </a:p>
        </p:txBody>
      </p:sp>
      <p:sp>
        <p:nvSpPr>
          <p:cNvPr id="6164" name="Rectangle 20"/>
          <p:cNvSpPr>
            <a:spLocks noGrp="1" noChangeArrowheads="1"/>
          </p:cNvSpPr>
          <p:nvPr>
            <p:ph type="subTitle" idx="1"/>
          </p:nvPr>
        </p:nvSpPr>
        <p:spPr>
          <a:xfrm>
            <a:off x="3962400" y="4267200"/>
            <a:ext cx="8026400" cy="1752600"/>
          </a:xfrm>
        </p:spPr>
        <p:txBody>
          <a:bodyPr/>
          <a:lstStyle>
            <a:lvl1pPr marL="0" indent="0">
              <a:buFont typeface="Wingdings" charset="2"/>
              <a:buNone/>
              <a:defRPr sz="3400"/>
            </a:lvl1pPr>
          </a:lstStyle>
          <a:p>
            <a:r>
              <a:rPr lang="en-US"/>
              <a:t>Click to edit Master subtitle style</a:t>
            </a:r>
          </a:p>
        </p:txBody>
      </p:sp>
      <p:sp>
        <p:nvSpPr>
          <p:cNvPr id="18" name="Rectangle 16"/>
          <p:cNvSpPr>
            <a:spLocks noGrp="1" noChangeArrowheads="1"/>
          </p:cNvSpPr>
          <p:nvPr>
            <p:ph type="dt" sz="half" idx="10"/>
          </p:nvPr>
        </p:nvSpPr>
        <p:spPr>
          <a:xfrm>
            <a:off x="0" y="6607834"/>
            <a:ext cx="2844800" cy="250166"/>
          </a:xfrm>
        </p:spPr>
        <p:txBody>
          <a:bodyPr/>
          <a:lstStyle>
            <a:lvl1pPr>
              <a:defRPr smtClean="0"/>
            </a:lvl1pPr>
          </a:lstStyle>
          <a:p>
            <a:pPr>
              <a:defRPr/>
            </a:pPr>
            <a:endParaRPr lang="en-US">
              <a:solidFill>
                <a:srgbClr val="000000"/>
              </a:solidFill>
            </a:endParaRPr>
          </a:p>
        </p:txBody>
      </p:sp>
      <p:sp>
        <p:nvSpPr>
          <p:cNvPr id="19" name="Rectangle 17"/>
          <p:cNvSpPr>
            <a:spLocks noGrp="1" noChangeArrowheads="1"/>
          </p:cNvSpPr>
          <p:nvPr>
            <p:ph type="ftr" sz="quarter" idx="11"/>
          </p:nvPr>
        </p:nvSpPr>
        <p:spPr/>
        <p:txBody>
          <a:bodyPr/>
          <a:lstStyle>
            <a:lvl1pPr>
              <a:defRPr smtClean="0"/>
            </a:lvl1pPr>
          </a:lstStyle>
          <a:p>
            <a:pPr>
              <a:defRPr/>
            </a:pPr>
            <a:endParaRPr lang="en-US">
              <a:solidFill>
                <a:srgbClr val="000000"/>
              </a:solidFill>
            </a:endParaRPr>
          </a:p>
        </p:txBody>
      </p:sp>
      <p:sp>
        <p:nvSpPr>
          <p:cNvPr id="20" name="Rectangle 18"/>
          <p:cNvSpPr>
            <a:spLocks noGrp="1" noChangeArrowheads="1"/>
          </p:cNvSpPr>
          <p:nvPr>
            <p:ph type="sldNum" sz="quarter" idx="12"/>
          </p:nvPr>
        </p:nvSpPr>
        <p:spPr/>
        <p:txBody>
          <a:bodyPr/>
          <a:lstStyle>
            <a:lvl1pPr>
              <a:defRPr/>
            </a:lvl1pPr>
          </a:lstStyle>
          <a:p>
            <a:fld id="{C72DDCF8-C1A4-4219-81DE-AE999B5A708A}"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081616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3"/>
          <p:cNvSpPr>
            <a:spLocks noGrp="1" noChangeArrowheads="1"/>
          </p:cNvSpPr>
          <p:nvPr>
            <p:ph type="sldNum" sz="quarter" idx="11"/>
          </p:nvPr>
        </p:nvSpPr>
        <p:spPr>
          <a:ln/>
        </p:spPr>
        <p:txBody>
          <a:bodyPr/>
          <a:lstStyle>
            <a:lvl1pPr>
              <a:defRPr/>
            </a:lvl1pPr>
          </a:lstStyle>
          <a:p>
            <a:fld id="{14818EF1-BB58-4B41-B936-CECFE4C80960}" type="slidenum">
              <a:rPr lang="en-US" smtClean="0">
                <a:solidFill>
                  <a:srgbClr val="000000"/>
                </a:solidFill>
              </a:rPr>
              <a:pPr/>
              <a:t>‹#›</a:t>
            </a:fld>
            <a:endParaRPr lang="en-US">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08246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457200"/>
            <a:ext cx="27432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457200"/>
            <a:ext cx="80264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3"/>
          <p:cNvSpPr>
            <a:spLocks noGrp="1" noChangeArrowheads="1"/>
          </p:cNvSpPr>
          <p:nvPr>
            <p:ph type="sldNum" sz="quarter" idx="11"/>
          </p:nvPr>
        </p:nvSpPr>
        <p:spPr>
          <a:ln/>
        </p:spPr>
        <p:txBody>
          <a:bodyPr/>
          <a:lstStyle>
            <a:lvl1pPr>
              <a:defRPr/>
            </a:lvl1pPr>
          </a:lstStyle>
          <a:p>
            <a:fld id="{77A79618-007A-44ED-AFC0-939A35D3B7B4}" type="slidenum">
              <a:rPr lang="en-US" smtClean="0">
                <a:solidFill>
                  <a:srgbClr val="000000"/>
                </a:solidFill>
              </a:rPr>
              <a:pPr/>
              <a:t>‹#›</a:t>
            </a:fld>
            <a:endParaRPr lang="en-US">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837331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628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3"/>
          <p:cNvSpPr>
            <a:spLocks noGrp="1" noChangeArrowheads="1"/>
          </p:cNvSpPr>
          <p:nvPr>
            <p:ph type="sldNum" sz="quarter" idx="11"/>
          </p:nvPr>
        </p:nvSpPr>
        <p:spPr>
          <a:xfrm>
            <a:off x="11328400" y="0"/>
            <a:ext cx="863600" cy="266700"/>
          </a:xfrm>
          <a:ln/>
        </p:spPr>
        <p:txBody>
          <a:bodyPr/>
          <a:lstStyle>
            <a:lvl1pPr>
              <a:defRPr>
                <a:latin typeface="Arial" pitchFamily="34" charset="0"/>
                <a:cs typeface="Arial" pitchFamily="34" charset="0"/>
              </a:defRPr>
            </a:lvl1pPr>
          </a:lstStyle>
          <a:p>
            <a:fld id="{F7E17FD2-7DF7-4AAA-9090-3492EE4EE653}" type="slidenum">
              <a:rPr lang="en-US" smtClean="0">
                <a:solidFill>
                  <a:srgbClr val="000000"/>
                </a:solidFill>
              </a:rPr>
              <a:pPr/>
              <a:t>‹#›</a:t>
            </a:fld>
            <a:endParaRPr lang="en-US">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269569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Rectangle 2"/>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3"/>
          <p:cNvSpPr>
            <a:spLocks noGrp="1" noChangeArrowheads="1"/>
          </p:cNvSpPr>
          <p:nvPr>
            <p:ph type="sldNum" sz="quarter" idx="11"/>
          </p:nvPr>
        </p:nvSpPr>
        <p:spPr>
          <a:ln/>
        </p:spPr>
        <p:txBody>
          <a:bodyPr/>
          <a:lstStyle>
            <a:lvl1pPr>
              <a:defRPr/>
            </a:lvl1pPr>
          </a:lstStyle>
          <a:p>
            <a:fld id="{83A09528-B037-4D65-BBBD-DEFC29FE8D0E}" type="slidenum">
              <a:rPr lang="en-US" smtClean="0">
                <a:solidFill>
                  <a:srgbClr val="000000"/>
                </a:solidFill>
              </a:rPr>
              <a:pPr/>
              <a:t>‹#›</a:t>
            </a:fld>
            <a:endParaRPr lang="en-US">
              <a:solidFill>
                <a:srgbClr val="000000"/>
              </a:solidFill>
            </a:endParaRPr>
          </a:p>
        </p:txBody>
      </p:sp>
      <p:sp>
        <p:nvSpPr>
          <p:cNvPr id="6" name="Rectangle 16"/>
          <p:cNvSpPr>
            <a:spLocks noGrp="1" noChangeArrowheads="1"/>
          </p:cNvSpPr>
          <p:nvPr>
            <p:ph type="dt" sz="half"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653932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81200"/>
            <a:ext cx="538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3848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3"/>
          <p:cNvSpPr>
            <a:spLocks noGrp="1" noChangeArrowheads="1"/>
          </p:cNvSpPr>
          <p:nvPr>
            <p:ph type="sldNum" sz="quarter" idx="11"/>
          </p:nvPr>
        </p:nvSpPr>
        <p:spPr>
          <a:ln/>
        </p:spPr>
        <p:txBody>
          <a:bodyPr/>
          <a:lstStyle>
            <a:lvl1pPr>
              <a:defRPr/>
            </a:lvl1pPr>
          </a:lstStyle>
          <a:p>
            <a:fld id="{70BA7986-2B0B-452C-92E7-C858BE6DAED9}" type="slidenum">
              <a:rPr lang="en-US" smtClean="0">
                <a:solidFill>
                  <a:srgbClr val="000000"/>
                </a:solidFill>
              </a:rPr>
              <a:pPr/>
              <a:t>‹#›</a:t>
            </a:fld>
            <a:endParaRPr lang="en-US">
              <a:solidFill>
                <a:srgbClr val="000000"/>
              </a:solidFill>
            </a:endParaRPr>
          </a:p>
        </p:txBody>
      </p:sp>
      <p:sp>
        <p:nvSpPr>
          <p:cNvPr id="7" name="Rectangle 16"/>
          <p:cNvSpPr>
            <a:spLocks noGrp="1" noChangeArrowheads="1"/>
          </p:cNvSpPr>
          <p:nvPr>
            <p:ph type="dt" sz="half"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905193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3"/>
          <p:cNvSpPr>
            <a:spLocks noGrp="1" noChangeArrowheads="1"/>
          </p:cNvSpPr>
          <p:nvPr>
            <p:ph type="sldNum" sz="quarter" idx="11"/>
          </p:nvPr>
        </p:nvSpPr>
        <p:spPr>
          <a:ln/>
        </p:spPr>
        <p:txBody>
          <a:bodyPr/>
          <a:lstStyle>
            <a:lvl1pPr>
              <a:defRPr/>
            </a:lvl1pPr>
          </a:lstStyle>
          <a:p>
            <a:fld id="{CBA09E39-C329-4440-B1D3-A6EB5074CEE7}" type="slidenum">
              <a:rPr lang="en-US" smtClean="0">
                <a:solidFill>
                  <a:srgbClr val="000000"/>
                </a:solidFill>
              </a:rPr>
              <a:pPr/>
              <a:t>‹#›</a:t>
            </a:fld>
            <a:endParaRPr lang="en-US">
              <a:solidFill>
                <a:srgbClr val="000000"/>
              </a:solidFill>
            </a:endParaRPr>
          </a:p>
        </p:txBody>
      </p:sp>
      <p:sp>
        <p:nvSpPr>
          <p:cNvPr id="9" name="Rectangle 16"/>
          <p:cNvSpPr>
            <a:spLocks noGrp="1" noChangeArrowheads="1"/>
          </p:cNvSpPr>
          <p:nvPr>
            <p:ph type="dt" sz="half"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449557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3"/>
          <p:cNvSpPr>
            <a:spLocks noGrp="1" noChangeArrowheads="1"/>
          </p:cNvSpPr>
          <p:nvPr>
            <p:ph type="sldNum" sz="quarter" idx="11"/>
          </p:nvPr>
        </p:nvSpPr>
        <p:spPr>
          <a:ln/>
        </p:spPr>
        <p:txBody>
          <a:bodyPr/>
          <a:lstStyle>
            <a:lvl1pPr>
              <a:defRPr/>
            </a:lvl1pPr>
          </a:lstStyle>
          <a:p>
            <a:fld id="{9D9354D7-2EBD-42BB-9F1A-82352625D530}" type="slidenum">
              <a:rPr lang="en-US" smtClean="0">
                <a:solidFill>
                  <a:srgbClr val="000000"/>
                </a:solidFill>
              </a:rPr>
              <a:pPr/>
              <a:t>‹#›</a:t>
            </a:fld>
            <a:endParaRPr lang="en-US">
              <a:solidFill>
                <a:srgbClr val="000000"/>
              </a:solidFill>
            </a:endParaRPr>
          </a:p>
        </p:txBody>
      </p:sp>
      <p:sp>
        <p:nvSpPr>
          <p:cNvPr id="5" name="Rectangle 16"/>
          <p:cNvSpPr>
            <a:spLocks noGrp="1" noChangeArrowheads="1"/>
          </p:cNvSpPr>
          <p:nvPr>
            <p:ph type="dt" sz="half"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807193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3"/>
          <p:cNvSpPr>
            <a:spLocks noGrp="1" noChangeArrowheads="1"/>
          </p:cNvSpPr>
          <p:nvPr>
            <p:ph type="sldNum" sz="quarter" idx="11"/>
          </p:nvPr>
        </p:nvSpPr>
        <p:spPr>
          <a:ln/>
        </p:spPr>
        <p:txBody>
          <a:bodyPr/>
          <a:lstStyle>
            <a:lvl1pPr>
              <a:defRPr/>
            </a:lvl1pPr>
          </a:lstStyle>
          <a:p>
            <a:fld id="{897856D7-36A2-470B-8870-FCF200F503E8}" type="slidenum">
              <a:rPr lang="en-US" smtClean="0">
                <a:solidFill>
                  <a:srgbClr val="000000"/>
                </a:solidFill>
              </a:rPr>
              <a:pPr/>
              <a:t>‹#›</a:t>
            </a:fld>
            <a:endParaRPr lang="en-US">
              <a:solidFill>
                <a:srgbClr val="000000"/>
              </a:solidFill>
            </a:endParaRPr>
          </a:p>
        </p:txBody>
      </p:sp>
      <p:sp>
        <p:nvSpPr>
          <p:cNvPr id="4" name="Rectangle 16"/>
          <p:cNvSpPr>
            <a:spLocks noGrp="1" noChangeArrowheads="1"/>
          </p:cNvSpPr>
          <p:nvPr>
            <p:ph type="dt" sz="half"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2427979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3"/>
          <p:cNvSpPr>
            <a:spLocks noGrp="1" noChangeArrowheads="1"/>
          </p:cNvSpPr>
          <p:nvPr>
            <p:ph type="sldNum" sz="quarter" idx="11"/>
          </p:nvPr>
        </p:nvSpPr>
        <p:spPr>
          <a:ln/>
        </p:spPr>
        <p:txBody>
          <a:bodyPr/>
          <a:lstStyle>
            <a:lvl1pPr>
              <a:defRPr/>
            </a:lvl1pPr>
          </a:lstStyle>
          <a:p>
            <a:fld id="{1A758C78-4EB3-4596-AEA5-FB9FDB6EBEA5}" type="slidenum">
              <a:rPr lang="en-US" smtClean="0">
                <a:solidFill>
                  <a:srgbClr val="000000"/>
                </a:solidFill>
              </a:rPr>
              <a:pPr/>
              <a:t>‹#›</a:t>
            </a:fld>
            <a:endParaRPr lang="en-US">
              <a:solidFill>
                <a:srgbClr val="000000"/>
              </a:solidFill>
            </a:endParaRPr>
          </a:p>
        </p:txBody>
      </p:sp>
      <p:sp>
        <p:nvSpPr>
          <p:cNvPr id="7" name="Rectangle 16"/>
          <p:cNvSpPr>
            <a:spLocks noGrp="1" noChangeArrowheads="1"/>
          </p:cNvSpPr>
          <p:nvPr>
            <p:ph type="dt" sz="half"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1222256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Rectangle 2"/>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3"/>
          <p:cNvSpPr>
            <a:spLocks noGrp="1" noChangeArrowheads="1"/>
          </p:cNvSpPr>
          <p:nvPr>
            <p:ph type="sldNum" sz="quarter" idx="11"/>
          </p:nvPr>
        </p:nvSpPr>
        <p:spPr>
          <a:ln/>
        </p:spPr>
        <p:txBody>
          <a:bodyPr/>
          <a:lstStyle>
            <a:lvl1pPr>
              <a:defRPr/>
            </a:lvl1pPr>
          </a:lstStyle>
          <a:p>
            <a:fld id="{802BD597-AB1A-40A3-A7B6-57DE3BDDEBD7}" type="slidenum">
              <a:rPr lang="en-US" smtClean="0">
                <a:solidFill>
                  <a:srgbClr val="000000"/>
                </a:solidFill>
              </a:rPr>
              <a:pPr/>
              <a:t>‹#›</a:t>
            </a:fld>
            <a:endParaRPr lang="en-US">
              <a:solidFill>
                <a:srgbClr val="000000"/>
              </a:solidFill>
            </a:endParaRPr>
          </a:p>
        </p:txBody>
      </p:sp>
      <p:sp>
        <p:nvSpPr>
          <p:cNvPr id="7" name="Rectangle 16"/>
          <p:cNvSpPr>
            <a:spLocks noGrp="1" noChangeArrowheads="1"/>
          </p:cNvSpPr>
          <p:nvPr>
            <p:ph type="dt" sz="half" idx="12"/>
          </p:nvPr>
        </p:nvSpPr>
        <p:spPr>
          <a:ln/>
        </p:spPr>
        <p:txBody>
          <a:bodyPr/>
          <a:lstStyle>
            <a:lvl1pPr>
              <a:defRPr/>
            </a:lvl1pPr>
          </a:lstStyle>
          <a:p>
            <a:pPr>
              <a:defRPr/>
            </a:pPr>
            <a:endParaRPr lang="en-US">
              <a:solidFill>
                <a:srgbClr val="000000"/>
              </a:solidFill>
            </a:endParaRPr>
          </a:p>
        </p:txBody>
      </p:sp>
    </p:spTree>
    <p:extLst>
      <p:ext uri="{BB962C8B-B14F-4D97-AF65-F5344CB8AC3E}">
        <p14:creationId xmlns:p14="http://schemas.microsoft.com/office/powerpoint/2010/main" val="3880485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22" name="Rectangle 2"/>
          <p:cNvSpPr>
            <a:spLocks noGrp="1" noChangeArrowheads="1"/>
          </p:cNvSpPr>
          <p:nvPr>
            <p:ph type="ftr" sz="quarter" idx="3"/>
          </p:nvPr>
        </p:nvSpPr>
        <p:spPr bwMode="auto">
          <a:xfrm>
            <a:off x="8331200" y="6607839"/>
            <a:ext cx="3860800" cy="25016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smtClean="0">
                <a:latin typeface="Arial" charset="0"/>
                <a:ea typeface="ＭＳ Ｐゴシック" charset="0"/>
                <a:cs typeface="ＭＳ Ｐゴシック" charset="0"/>
              </a:defRPr>
            </a:lvl1pPr>
          </a:lstStyle>
          <a:p>
            <a:pPr>
              <a:defRPr/>
            </a:pPr>
            <a:endParaRPr lang="en-US">
              <a:solidFill>
                <a:srgbClr val="000000"/>
              </a:solidFill>
            </a:endParaRPr>
          </a:p>
        </p:txBody>
      </p:sp>
      <p:sp>
        <p:nvSpPr>
          <p:cNvPr id="5123" name="Rectangle 3"/>
          <p:cNvSpPr>
            <a:spLocks noGrp="1" noChangeArrowheads="1"/>
          </p:cNvSpPr>
          <p:nvPr>
            <p:ph type="sldNum" sz="quarter" idx="4"/>
          </p:nvPr>
        </p:nvSpPr>
        <p:spPr bwMode="auto">
          <a:xfrm>
            <a:off x="11326368" y="0"/>
            <a:ext cx="865632" cy="26517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b="0">
                <a:latin typeface="Arial" pitchFamily="34" charset="0"/>
                <a:cs typeface="Arial" pitchFamily="34" charset="0"/>
              </a:defRPr>
            </a:lvl1pPr>
          </a:lstStyle>
          <a:p>
            <a:pPr>
              <a:defRPr/>
            </a:pPr>
            <a:fld id="{DF9FFD08-D48D-4517-B02F-BE0146A5D863}" type="slidenum">
              <a:rPr lang="en-US" altLang="en-US" smtClean="0">
                <a:solidFill>
                  <a:srgbClr val="000000"/>
                </a:solidFill>
              </a:rPr>
              <a:pPr>
                <a:defRPr/>
              </a:pPr>
              <a:t>‹#›</a:t>
            </a:fld>
            <a:endParaRPr lang="en-US" altLang="en-US">
              <a:solidFill>
                <a:srgbClr val="000000"/>
              </a:solidFill>
            </a:endParaRPr>
          </a:p>
        </p:txBody>
      </p:sp>
      <p:sp>
        <p:nvSpPr>
          <p:cNvPr id="1029" name="Rectangle 14"/>
          <p:cNvSpPr>
            <a:spLocks noGrp="1" noChangeArrowheads="1"/>
          </p:cNvSpPr>
          <p:nvPr>
            <p:ph type="title"/>
          </p:nvPr>
        </p:nvSpPr>
        <p:spPr bwMode="auto">
          <a:xfrm>
            <a:off x="0" y="1"/>
            <a:ext cx="12192000" cy="4226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30" name="Rectangle 15"/>
          <p:cNvSpPr>
            <a:spLocks noGrp="1" noChangeArrowheads="1"/>
          </p:cNvSpPr>
          <p:nvPr>
            <p:ph type="body" idx="1"/>
          </p:nvPr>
        </p:nvSpPr>
        <p:spPr bwMode="auto">
          <a:xfrm>
            <a:off x="609600" y="1981200"/>
            <a:ext cx="10972800" cy="3886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136" name="Rectangle 16"/>
          <p:cNvSpPr>
            <a:spLocks noGrp="1" noChangeArrowheads="1"/>
          </p:cNvSpPr>
          <p:nvPr>
            <p:ph type="dt" sz="half" idx="2"/>
          </p:nvPr>
        </p:nvSpPr>
        <p:spPr bwMode="auto">
          <a:xfrm>
            <a:off x="0" y="6607834"/>
            <a:ext cx="2844800" cy="25016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b="0" smtClean="0">
                <a:latin typeface="Arial" charset="0"/>
                <a:ea typeface="ＭＳ Ｐゴシック" charset="0"/>
                <a:cs typeface="ＭＳ Ｐゴシック" charset="0"/>
              </a:defRPr>
            </a:lvl1pPr>
          </a:lstStyle>
          <a:p>
            <a:pPr>
              <a:defRPr/>
            </a:pPr>
            <a:endParaRPr lang="en-US">
              <a:solidFill>
                <a:srgbClr val="000000"/>
              </a:solidFill>
            </a:endParaRPr>
          </a:p>
        </p:txBody>
      </p:sp>
      <p:sp>
        <p:nvSpPr>
          <p:cNvPr id="17" name="Rectangle 16"/>
          <p:cNvSpPr>
            <a:spLocks noChangeArrowheads="1"/>
          </p:cNvSpPr>
          <p:nvPr/>
        </p:nvSpPr>
        <p:spPr bwMode="auto">
          <a:xfrm>
            <a:off x="0" y="485779"/>
            <a:ext cx="12192000" cy="36513"/>
          </a:xfrm>
          <a:prstGeom prst="rect">
            <a:avLst/>
          </a:prstGeom>
          <a:gradFill rotWithShape="1">
            <a:gsLst>
              <a:gs pos="0">
                <a:srgbClr val="00007D"/>
              </a:gs>
              <a:gs pos="100000">
                <a:srgbClr val="00007D">
                  <a:gamma/>
                  <a:tint val="20392"/>
                  <a:invGamma/>
                </a:srgbClr>
              </a:gs>
            </a:gsLst>
            <a:lin ang="0" scaled="1"/>
          </a:gradFill>
          <a:ln w="9525">
            <a:noFill/>
            <a:miter lim="800000"/>
            <a:headEnd/>
            <a:tailEnd/>
          </a:ln>
          <a:effectLst/>
        </p:spPr>
        <p:txBody>
          <a:bodyPr wrap="none" anchor="ctr"/>
          <a:lstStyle/>
          <a:p>
            <a:pPr eaLnBrk="1" fontAlgn="auto" hangingPunct="1">
              <a:spcBef>
                <a:spcPts val="0"/>
              </a:spcBef>
              <a:spcAft>
                <a:spcPts val="0"/>
              </a:spcAft>
              <a:defRPr/>
            </a:pPr>
            <a:endParaRPr lang="en-US" sz="1800" b="0" kern="0">
              <a:solidFill>
                <a:sysClr val="windowText" lastClr="000000"/>
              </a:solidFill>
              <a:latin typeface="Arial" charset="0"/>
              <a:ea typeface="ＭＳ Ｐゴシック" charset="0"/>
              <a:cs typeface="ＭＳ Ｐゴシック" charset="0"/>
            </a:endParaRPr>
          </a:p>
        </p:txBody>
      </p:sp>
      <p:sp>
        <p:nvSpPr>
          <p:cNvPr id="8" name="Rectangle 7"/>
          <p:cNvSpPr>
            <a:spLocks noChangeArrowheads="1"/>
          </p:cNvSpPr>
          <p:nvPr/>
        </p:nvSpPr>
        <p:spPr bwMode="auto">
          <a:xfrm>
            <a:off x="0" y="485779"/>
            <a:ext cx="12192000" cy="36513"/>
          </a:xfrm>
          <a:prstGeom prst="rect">
            <a:avLst/>
          </a:prstGeom>
          <a:gradFill rotWithShape="1">
            <a:gsLst>
              <a:gs pos="0">
                <a:srgbClr val="00007D"/>
              </a:gs>
              <a:gs pos="100000">
                <a:srgbClr val="00007D">
                  <a:gamma/>
                  <a:tint val="20392"/>
                  <a:invGamma/>
                </a:srgbClr>
              </a:gs>
            </a:gsLst>
            <a:lin ang="0" scaled="1"/>
          </a:gradFill>
          <a:ln w="9525">
            <a:noFill/>
            <a:miter lim="800000"/>
            <a:headEnd/>
            <a:tailEnd/>
          </a:ln>
          <a:effectLst/>
        </p:spPr>
        <p:txBody>
          <a:bodyPr wrap="none" anchor="ctr"/>
          <a:lstStyle/>
          <a:p>
            <a:pPr eaLnBrk="1" fontAlgn="auto" hangingPunct="1">
              <a:spcBef>
                <a:spcPts val="0"/>
              </a:spcBef>
              <a:spcAft>
                <a:spcPts val="0"/>
              </a:spcAft>
              <a:defRPr/>
            </a:pPr>
            <a:endParaRPr lang="en-US" sz="1800" b="0" kern="0">
              <a:solidFill>
                <a:sysClr val="windowText" lastClr="000000"/>
              </a:solidFill>
              <a:latin typeface="Arial" charset="0"/>
              <a:ea typeface="ＭＳ Ｐゴシック" charset="0"/>
              <a:cs typeface="ＭＳ Ｐゴシック" charset="0"/>
            </a:endParaRPr>
          </a:p>
        </p:txBody>
      </p:sp>
      <p:sp>
        <p:nvSpPr>
          <p:cNvPr id="9" name="Rectangle 8"/>
          <p:cNvSpPr>
            <a:spLocks noChangeArrowheads="1"/>
          </p:cNvSpPr>
          <p:nvPr/>
        </p:nvSpPr>
        <p:spPr bwMode="auto">
          <a:xfrm>
            <a:off x="0" y="485779"/>
            <a:ext cx="12192000" cy="36513"/>
          </a:xfrm>
          <a:prstGeom prst="rect">
            <a:avLst/>
          </a:prstGeom>
          <a:gradFill rotWithShape="1">
            <a:gsLst>
              <a:gs pos="0">
                <a:srgbClr val="00007D"/>
              </a:gs>
              <a:gs pos="100000">
                <a:srgbClr val="00007D">
                  <a:gamma/>
                  <a:tint val="20392"/>
                  <a:invGamma/>
                </a:srgbClr>
              </a:gs>
            </a:gsLst>
            <a:lin ang="0" scaled="1"/>
          </a:gradFill>
          <a:ln w="9525">
            <a:noFill/>
            <a:miter lim="800000"/>
            <a:headEnd/>
            <a:tailEnd/>
          </a:ln>
          <a:effectLst/>
        </p:spPr>
        <p:txBody>
          <a:bodyPr wrap="none" anchor="ctr"/>
          <a:lstStyle/>
          <a:p>
            <a:pPr eaLnBrk="1" fontAlgn="auto" hangingPunct="1">
              <a:spcBef>
                <a:spcPts val="0"/>
              </a:spcBef>
              <a:spcAft>
                <a:spcPts val="0"/>
              </a:spcAft>
              <a:defRPr/>
            </a:pPr>
            <a:endParaRPr lang="en-US" sz="1800" b="0" kern="0">
              <a:solidFill>
                <a:sysClr val="windowText" lastClr="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891807253"/>
      </p:ext>
    </p:extLst>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Lst>
  <p:hf hdr="0" ftr="0" dt="0"/>
  <p:txStyles>
    <p:titleStyle>
      <a:lvl1pPr algn="ctr" rtl="0" eaLnBrk="1" fontAlgn="base" hangingPunct="1">
        <a:spcBef>
          <a:spcPct val="0"/>
        </a:spcBef>
        <a:spcAft>
          <a:spcPct val="0"/>
        </a:spcAft>
        <a:defRPr sz="3400" b="1">
          <a:solidFill>
            <a:srgbClr val="00007D"/>
          </a:solidFill>
          <a:latin typeface="+mj-lt"/>
          <a:ea typeface="ＭＳ Ｐゴシック" charset="-128"/>
          <a:cs typeface="ＭＳ Ｐゴシック" charset="-128"/>
        </a:defRPr>
      </a:lvl1pPr>
      <a:lvl2pPr algn="l"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2pPr>
      <a:lvl3pPr algn="l"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3pPr>
      <a:lvl4pPr algn="l"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4pPr>
      <a:lvl5pPr algn="l" rtl="0" eaLnBrk="1" fontAlgn="base" hangingPunct="1">
        <a:spcBef>
          <a:spcPct val="0"/>
        </a:spcBef>
        <a:spcAft>
          <a:spcPct val="0"/>
        </a:spcAft>
        <a:defRPr sz="4400">
          <a:solidFill>
            <a:schemeClr val="tx1"/>
          </a:solidFill>
          <a:latin typeface="Arial" charset="0"/>
          <a:ea typeface="ＭＳ Ｐゴシック" charset="-128"/>
          <a:cs typeface="ＭＳ Ｐゴシック" charset="-128"/>
        </a:defRPr>
      </a:lvl5pPr>
      <a:lvl6pPr marL="457200" algn="l" rtl="0" eaLnBrk="1" fontAlgn="base" hangingPunct="1">
        <a:spcBef>
          <a:spcPct val="0"/>
        </a:spcBef>
        <a:spcAft>
          <a:spcPct val="0"/>
        </a:spcAft>
        <a:defRPr sz="4400">
          <a:solidFill>
            <a:schemeClr val="tx1"/>
          </a:solidFill>
          <a:latin typeface="Arial" charset="0"/>
        </a:defRPr>
      </a:lvl6pPr>
      <a:lvl7pPr marL="914400" algn="l" rtl="0" eaLnBrk="1" fontAlgn="base" hangingPunct="1">
        <a:spcBef>
          <a:spcPct val="0"/>
        </a:spcBef>
        <a:spcAft>
          <a:spcPct val="0"/>
        </a:spcAft>
        <a:defRPr sz="4400">
          <a:solidFill>
            <a:schemeClr val="tx1"/>
          </a:solidFill>
          <a:latin typeface="Arial" charset="0"/>
        </a:defRPr>
      </a:lvl7pPr>
      <a:lvl8pPr marL="1371600" algn="l" rtl="0" eaLnBrk="1" fontAlgn="base" hangingPunct="1">
        <a:spcBef>
          <a:spcPct val="0"/>
        </a:spcBef>
        <a:spcAft>
          <a:spcPct val="0"/>
        </a:spcAft>
        <a:defRPr sz="4400">
          <a:solidFill>
            <a:schemeClr val="tx1"/>
          </a:solidFill>
          <a:latin typeface="Arial" charset="0"/>
        </a:defRPr>
      </a:lvl8pPr>
      <a:lvl9pPr marL="1828800" algn="l" rtl="0" eaLnBrk="1" fontAlgn="base" hangingPunct="1">
        <a:spcBef>
          <a:spcPct val="0"/>
        </a:spcBef>
        <a:spcAft>
          <a:spcPct val="0"/>
        </a:spcAft>
        <a:defRPr sz="4400">
          <a:solidFill>
            <a:schemeClr val="tx1"/>
          </a:solidFill>
          <a:latin typeface="Arial" charset="0"/>
        </a:defRPr>
      </a:lvl9pPr>
    </p:titleStyle>
    <p:body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ea typeface="ＭＳ Ｐゴシック" charset="-128"/>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ea typeface="ＭＳ Ｐゴシック" charset="-128"/>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ea typeface="ＭＳ Ｐゴシック" charset="-128"/>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DC439F-FE0C-C94A-ABC3-F8E37BB9C9A3}"/>
              </a:ext>
            </a:extLst>
          </p:cNvPr>
          <p:cNvSpPr>
            <a:spLocks noGrp="1"/>
          </p:cNvSpPr>
          <p:nvPr>
            <p:ph type="sldNum" sz="quarter" idx="11"/>
          </p:nvPr>
        </p:nvSpPr>
        <p:spPr/>
        <p:txBody>
          <a:bodyPr/>
          <a:lstStyle/>
          <a:p>
            <a:fld id="{F7E17FD2-7DF7-4AAA-9090-3492EE4EE653}" type="slidenum">
              <a:rPr lang="en-US" smtClean="0">
                <a:solidFill>
                  <a:srgbClr val="000000"/>
                </a:solidFill>
              </a:rPr>
              <a:pPr/>
              <a:t>1</a:t>
            </a:fld>
            <a:endParaRPr lang="en-US">
              <a:solidFill>
                <a:srgbClr val="000000"/>
              </a:solidFill>
            </a:endParaRPr>
          </a:p>
        </p:txBody>
      </p:sp>
      <p:sp>
        <p:nvSpPr>
          <p:cNvPr id="5" name="TextBox 4">
            <a:extLst>
              <a:ext uri="{FF2B5EF4-FFF2-40B4-BE49-F238E27FC236}">
                <a16:creationId xmlns:a16="http://schemas.microsoft.com/office/drawing/2014/main" id="{53E49189-9CE4-2D4D-BFCF-C05D7C25AA85}"/>
              </a:ext>
            </a:extLst>
          </p:cNvPr>
          <p:cNvSpPr txBox="1"/>
          <p:nvPr/>
        </p:nvSpPr>
        <p:spPr>
          <a:xfrm>
            <a:off x="0" y="1546678"/>
            <a:ext cx="6896100" cy="2308324"/>
          </a:xfrm>
          <a:prstGeom prst="rect">
            <a:avLst/>
          </a:prstGeom>
          <a:noFill/>
        </p:spPr>
        <p:txBody>
          <a:bodyPr wrap="square" rtlCol="0">
            <a:spAutoFit/>
          </a:bodyPr>
          <a:lstStyle/>
          <a:p>
            <a:pPr algn="l"/>
            <a:r>
              <a:rPr lang="en-US" sz="3600" dirty="0"/>
              <a:t>The value of interregional coordination and transmission in decarbonizing the US electricity system</a:t>
            </a:r>
          </a:p>
        </p:txBody>
      </p:sp>
      <p:pic>
        <p:nvPicPr>
          <p:cNvPr id="7" name="Picture 6">
            <a:extLst>
              <a:ext uri="{FF2B5EF4-FFF2-40B4-BE49-F238E27FC236}">
                <a16:creationId xmlns:a16="http://schemas.microsoft.com/office/drawing/2014/main" id="{3FEC1B18-41B4-8A4D-965E-FC3B02BDF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652" y="5856590"/>
            <a:ext cx="1781358" cy="886118"/>
          </a:xfrm>
          <a:prstGeom prst="rect">
            <a:avLst/>
          </a:prstGeom>
        </p:spPr>
      </p:pic>
      <p:sp>
        <p:nvSpPr>
          <p:cNvPr id="11" name="TextBox 10">
            <a:extLst>
              <a:ext uri="{FF2B5EF4-FFF2-40B4-BE49-F238E27FC236}">
                <a16:creationId xmlns:a16="http://schemas.microsoft.com/office/drawing/2014/main" id="{6497348C-07B9-5746-B695-D96F5D60BCAE}"/>
              </a:ext>
            </a:extLst>
          </p:cNvPr>
          <p:cNvSpPr txBox="1"/>
          <p:nvPr/>
        </p:nvSpPr>
        <p:spPr>
          <a:xfrm>
            <a:off x="0" y="4742859"/>
            <a:ext cx="2561920" cy="461665"/>
          </a:xfrm>
          <a:prstGeom prst="rect">
            <a:avLst/>
          </a:prstGeom>
          <a:noFill/>
        </p:spPr>
        <p:txBody>
          <a:bodyPr wrap="none" rtlCol="0">
            <a:spAutoFit/>
          </a:bodyPr>
          <a:lstStyle/>
          <a:p>
            <a:pPr algn="l">
              <a:defRPr/>
            </a:pPr>
            <a:r>
              <a:rPr lang="en-US" sz="2400" b="0" dirty="0">
                <a:solidFill>
                  <a:srgbClr val="000000"/>
                </a:solidFill>
              </a:rPr>
              <a:t>Patrick R. </a:t>
            </a:r>
            <a:r>
              <a:rPr lang="en-US" sz="2400" b="0">
                <a:solidFill>
                  <a:srgbClr val="000000"/>
                </a:solidFill>
              </a:rPr>
              <a:t>Brown</a:t>
            </a:r>
            <a:endParaRPr lang="en-US" sz="2400" b="0" dirty="0">
              <a:solidFill>
                <a:srgbClr val="000000"/>
              </a:solidFill>
            </a:endParaRPr>
          </a:p>
        </p:txBody>
      </p:sp>
      <p:sp>
        <p:nvSpPr>
          <p:cNvPr id="12" name="TextBox 11">
            <a:extLst>
              <a:ext uri="{FF2B5EF4-FFF2-40B4-BE49-F238E27FC236}">
                <a16:creationId xmlns:a16="http://schemas.microsoft.com/office/drawing/2014/main" id="{E3EE1AD3-31A6-FF4C-86F7-CF94EB5930E6}"/>
              </a:ext>
            </a:extLst>
          </p:cNvPr>
          <p:cNvSpPr txBox="1"/>
          <p:nvPr/>
        </p:nvSpPr>
        <p:spPr>
          <a:xfrm>
            <a:off x="1" y="5568013"/>
            <a:ext cx="1364476" cy="369332"/>
          </a:xfrm>
          <a:prstGeom prst="rect">
            <a:avLst/>
          </a:prstGeom>
          <a:noFill/>
        </p:spPr>
        <p:txBody>
          <a:bodyPr wrap="none" rtlCol="0">
            <a:spAutoFit/>
          </a:bodyPr>
          <a:lstStyle/>
          <a:p>
            <a:pPr algn="l">
              <a:defRPr/>
            </a:pPr>
            <a:r>
              <a:rPr lang="en-US" sz="1800" b="0" dirty="0">
                <a:solidFill>
                  <a:srgbClr val="000000"/>
                </a:solidFill>
              </a:rPr>
              <a:t>2022-07-08</a:t>
            </a:r>
          </a:p>
        </p:txBody>
      </p:sp>
      <p:sp>
        <p:nvSpPr>
          <p:cNvPr id="13" name="TextBox 12">
            <a:extLst>
              <a:ext uri="{FF2B5EF4-FFF2-40B4-BE49-F238E27FC236}">
                <a16:creationId xmlns:a16="http://schemas.microsoft.com/office/drawing/2014/main" id="{5FB8F147-E093-A440-8F2C-6BD0C512A454}"/>
              </a:ext>
            </a:extLst>
          </p:cNvPr>
          <p:cNvSpPr txBox="1"/>
          <p:nvPr/>
        </p:nvSpPr>
        <p:spPr>
          <a:xfrm>
            <a:off x="2" y="5198681"/>
            <a:ext cx="4759723" cy="369332"/>
          </a:xfrm>
          <a:prstGeom prst="rect">
            <a:avLst/>
          </a:prstGeom>
          <a:noFill/>
        </p:spPr>
        <p:txBody>
          <a:bodyPr wrap="square" rtlCol="0">
            <a:spAutoFit/>
          </a:bodyPr>
          <a:lstStyle/>
          <a:p>
            <a:pPr algn="l">
              <a:defRPr/>
            </a:pPr>
            <a:r>
              <a:rPr lang="en-US" sz="1800" b="0" dirty="0">
                <a:solidFill>
                  <a:srgbClr val="000000"/>
                </a:solidFill>
              </a:rPr>
              <a:t>NARUC Task Force on Electric Transmission</a:t>
            </a:r>
          </a:p>
        </p:txBody>
      </p:sp>
      <p:sp>
        <p:nvSpPr>
          <p:cNvPr id="2" name="TextBox 1">
            <a:extLst>
              <a:ext uri="{FF2B5EF4-FFF2-40B4-BE49-F238E27FC236}">
                <a16:creationId xmlns:a16="http://schemas.microsoft.com/office/drawing/2014/main" id="{C99CF57B-6A6C-2C40-9B8E-D1456E3265BB}"/>
              </a:ext>
            </a:extLst>
          </p:cNvPr>
          <p:cNvSpPr txBox="1"/>
          <p:nvPr/>
        </p:nvSpPr>
        <p:spPr>
          <a:xfrm>
            <a:off x="0" y="6550223"/>
            <a:ext cx="1640193" cy="307777"/>
          </a:xfrm>
          <a:prstGeom prst="rect">
            <a:avLst/>
          </a:prstGeom>
          <a:noFill/>
        </p:spPr>
        <p:txBody>
          <a:bodyPr wrap="none" rtlCol="0">
            <a:spAutoFit/>
          </a:bodyPr>
          <a:lstStyle/>
          <a:p>
            <a:pPr algn="l"/>
            <a:r>
              <a:rPr lang="en-US" sz="1400" b="0" dirty="0" err="1"/>
              <a:t>prbrown@mit.edu</a:t>
            </a:r>
            <a:endParaRPr lang="en-US" sz="1400" b="0" dirty="0"/>
          </a:p>
        </p:txBody>
      </p:sp>
      <p:pic>
        <p:nvPicPr>
          <p:cNvPr id="14" name="Picture 13">
            <a:extLst>
              <a:ext uri="{FF2B5EF4-FFF2-40B4-BE49-F238E27FC236}">
                <a16:creationId xmlns:a16="http://schemas.microsoft.com/office/drawing/2014/main" id="{DF43C54E-C875-9A41-A9DA-01C980BE9BA4}"/>
              </a:ext>
            </a:extLst>
          </p:cNvPr>
          <p:cNvPicPr>
            <a:picLocks noChangeAspect="1"/>
          </p:cNvPicPr>
          <p:nvPr/>
        </p:nvPicPr>
        <p:blipFill>
          <a:blip r:embed="rId4"/>
          <a:stretch>
            <a:fillRect/>
          </a:stretch>
        </p:blipFill>
        <p:spPr>
          <a:xfrm>
            <a:off x="7086600" y="716500"/>
            <a:ext cx="5105400" cy="5105400"/>
          </a:xfrm>
          <a:prstGeom prst="rect">
            <a:avLst/>
          </a:prstGeom>
        </p:spPr>
      </p:pic>
      <p:cxnSp>
        <p:nvCxnSpPr>
          <p:cNvPr id="15" name="Straight Connector 14">
            <a:extLst>
              <a:ext uri="{FF2B5EF4-FFF2-40B4-BE49-F238E27FC236}">
                <a16:creationId xmlns:a16="http://schemas.microsoft.com/office/drawing/2014/main" id="{4157232A-24AC-4C40-A7BE-0CF9823BF1F4}"/>
              </a:ext>
            </a:extLst>
          </p:cNvPr>
          <p:cNvCxnSpPr>
            <a:cxnSpLocks/>
          </p:cNvCxnSpPr>
          <p:nvPr/>
        </p:nvCxnSpPr>
        <p:spPr bwMode="auto">
          <a:xfrm>
            <a:off x="6972300" y="242888"/>
            <a:ext cx="0" cy="6372225"/>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3" name="TextBox 2">
            <a:extLst>
              <a:ext uri="{FF2B5EF4-FFF2-40B4-BE49-F238E27FC236}">
                <a16:creationId xmlns:a16="http://schemas.microsoft.com/office/drawing/2014/main" id="{1210A6ED-2064-CC4B-8ED8-107B473A8801}"/>
              </a:ext>
            </a:extLst>
          </p:cNvPr>
          <p:cNvSpPr txBox="1"/>
          <p:nvPr/>
        </p:nvSpPr>
        <p:spPr>
          <a:xfrm>
            <a:off x="8530228" y="6107752"/>
            <a:ext cx="3661772" cy="738664"/>
          </a:xfrm>
          <a:prstGeom prst="rect">
            <a:avLst/>
          </a:prstGeom>
          <a:noFill/>
        </p:spPr>
        <p:txBody>
          <a:bodyPr wrap="none" rtlCol="0">
            <a:spAutoFit/>
          </a:bodyPr>
          <a:lstStyle/>
          <a:p>
            <a:pPr algn="r"/>
            <a:r>
              <a:rPr lang="en-US" sz="1400" b="0" dirty="0"/>
              <a:t>Brown, P.R.; </a:t>
            </a:r>
            <a:r>
              <a:rPr lang="en-US" sz="1400" b="0" dirty="0" err="1"/>
              <a:t>Botterud</a:t>
            </a:r>
            <a:r>
              <a:rPr lang="en-US" sz="1400" b="0" dirty="0"/>
              <a:t>, A. </a:t>
            </a:r>
            <a:r>
              <a:rPr lang="en-US" sz="1400" b="0" i="1" dirty="0"/>
              <a:t>Joule</a:t>
            </a:r>
            <a:r>
              <a:rPr lang="en-US" sz="1400" b="0" dirty="0"/>
              <a:t> </a:t>
            </a:r>
            <a:r>
              <a:rPr lang="en-US" sz="1400" dirty="0"/>
              <a:t>2021</a:t>
            </a:r>
            <a:r>
              <a:rPr lang="en-US" sz="1400" b="0" dirty="0"/>
              <a:t>, </a:t>
            </a:r>
            <a:r>
              <a:rPr lang="en-US" sz="1400" b="0" i="1" dirty="0"/>
              <a:t>5</a:t>
            </a:r>
            <a:r>
              <a:rPr lang="en-US" sz="1400" b="0" dirty="0"/>
              <a:t>, 115</a:t>
            </a:r>
          </a:p>
          <a:p>
            <a:pPr algn="r"/>
            <a:r>
              <a:rPr lang="en-US" sz="1400" b="0" u="sng" dirty="0"/>
              <a:t>https://</a:t>
            </a:r>
            <a:r>
              <a:rPr lang="en-US" sz="1400" b="0" u="sng" dirty="0" err="1"/>
              <a:t>doi.org</a:t>
            </a:r>
            <a:r>
              <a:rPr lang="en-US" sz="1400" b="0" u="sng" dirty="0"/>
              <a:t>/10.1016/j.joule.2020.11.013</a:t>
            </a:r>
          </a:p>
          <a:p>
            <a:pPr algn="r"/>
            <a:r>
              <a:rPr lang="en-US" sz="1400" b="0" u="sng" dirty="0"/>
              <a:t>https://</a:t>
            </a:r>
            <a:r>
              <a:rPr lang="en-US" sz="1400" b="0" u="sng" dirty="0" err="1"/>
              <a:t>github.com</a:t>
            </a:r>
            <a:r>
              <a:rPr lang="en-US" sz="1400" b="0" u="sng" dirty="0"/>
              <a:t>/patrickbrown4/zephyr</a:t>
            </a:r>
          </a:p>
        </p:txBody>
      </p:sp>
    </p:spTree>
    <p:extLst>
      <p:ext uri="{BB962C8B-B14F-4D97-AF65-F5344CB8AC3E}">
        <p14:creationId xmlns:p14="http://schemas.microsoft.com/office/powerpoint/2010/main" val="1516176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ECE8E8-4F8E-1D9E-76E2-C8E82EEE95F5}"/>
              </a:ext>
            </a:extLst>
          </p:cNvPr>
          <p:cNvPicPr>
            <a:picLocks noChangeAspect="1"/>
          </p:cNvPicPr>
          <p:nvPr/>
        </p:nvPicPr>
        <p:blipFill>
          <a:blip r:embed="rId2"/>
          <a:stretch>
            <a:fillRect/>
          </a:stretch>
        </p:blipFill>
        <p:spPr>
          <a:xfrm>
            <a:off x="692413" y="1790095"/>
            <a:ext cx="10808208" cy="5277692"/>
          </a:xfrm>
          <a:prstGeom prst="rect">
            <a:avLst/>
          </a:prstGeom>
        </p:spPr>
      </p:pic>
      <p:sp>
        <p:nvSpPr>
          <p:cNvPr id="2" name="Title 1">
            <a:extLst>
              <a:ext uri="{FF2B5EF4-FFF2-40B4-BE49-F238E27FC236}">
                <a16:creationId xmlns:a16="http://schemas.microsoft.com/office/drawing/2014/main" id="{C33429AC-A489-2D58-6C49-6F5D956683FB}"/>
              </a:ext>
            </a:extLst>
          </p:cNvPr>
          <p:cNvSpPr>
            <a:spLocks noGrp="1"/>
          </p:cNvSpPr>
          <p:nvPr>
            <p:ph type="title"/>
          </p:nvPr>
        </p:nvSpPr>
        <p:spPr/>
        <p:txBody>
          <a:bodyPr/>
          <a:lstStyle/>
          <a:p>
            <a:r>
              <a:rPr lang="en-US" dirty="0"/>
              <a:t>It’s always windy or sunny somewhere</a:t>
            </a:r>
          </a:p>
        </p:txBody>
      </p:sp>
      <p:sp>
        <p:nvSpPr>
          <p:cNvPr id="4" name="Slide Number Placeholder 3">
            <a:extLst>
              <a:ext uri="{FF2B5EF4-FFF2-40B4-BE49-F238E27FC236}">
                <a16:creationId xmlns:a16="http://schemas.microsoft.com/office/drawing/2014/main" id="{B0F0C1B3-7443-DD50-3D4D-77C83A989101}"/>
              </a:ext>
            </a:extLst>
          </p:cNvPr>
          <p:cNvSpPr>
            <a:spLocks noGrp="1"/>
          </p:cNvSpPr>
          <p:nvPr>
            <p:ph type="sldNum" sz="quarter" idx="11"/>
          </p:nvPr>
        </p:nvSpPr>
        <p:spPr/>
        <p:txBody>
          <a:bodyPr/>
          <a:lstStyle/>
          <a:p>
            <a:fld id="{F7E17FD2-7DF7-4AAA-9090-3492EE4EE653}" type="slidenum">
              <a:rPr lang="en-US" smtClean="0">
                <a:solidFill>
                  <a:srgbClr val="000000"/>
                </a:solidFill>
              </a:rPr>
              <a:pPr/>
              <a:t>10</a:t>
            </a:fld>
            <a:endParaRPr lang="en-US">
              <a:solidFill>
                <a:srgbClr val="000000"/>
              </a:solidFill>
            </a:endParaRPr>
          </a:p>
        </p:txBody>
      </p:sp>
      <p:sp>
        <p:nvSpPr>
          <p:cNvPr id="12" name="TextBox 11">
            <a:extLst>
              <a:ext uri="{FF2B5EF4-FFF2-40B4-BE49-F238E27FC236}">
                <a16:creationId xmlns:a16="http://schemas.microsoft.com/office/drawing/2014/main" id="{363797C0-434C-F9A3-5696-1A145B9D4116}"/>
              </a:ext>
            </a:extLst>
          </p:cNvPr>
          <p:cNvSpPr txBox="1"/>
          <p:nvPr/>
        </p:nvSpPr>
        <p:spPr>
          <a:xfrm>
            <a:off x="627233" y="733031"/>
            <a:ext cx="7632667" cy="707886"/>
          </a:xfrm>
          <a:prstGeom prst="rect">
            <a:avLst/>
          </a:prstGeom>
          <a:noFill/>
        </p:spPr>
        <p:txBody>
          <a:bodyPr wrap="none" rtlCol="0">
            <a:spAutoFit/>
          </a:bodyPr>
          <a:lstStyle/>
          <a:p>
            <a:pPr algn="l"/>
            <a:r>
              <a:rPr lang="en-US" b="0" dirty="0"/>
              <a:t>Take the </a:t>
            </a:r>
            <a:r>
              <a:rPr lang="en-US" dirty="0"/>
              <a:t>least-windy</a:t>
            </a:r>
            <a:r>
              <a:rPr lang="en-US" b="0" dirty="0"/>
              <a:t> day in each planning area from 2007–2013.</a:t>
            </a:r>
          </a:p>
          <a:p>
            <a:pPr algn="l"/>
            <a:r>
              <a:rPr lang="en-US" b="0" dirty="0"/>
              <a:t>How windy are each of the other planning areas on that day?</a:t>
            </a:r>
          </a:p>
        </p:txBody>
      </p:sp>
      <p:sp>
        <p:nvSpPr>
          <p:cNvPr id="13" name="TextBox 12">
            <a:extLst>
              <a:ext uri="{FF2B5EF4-FFF2-40B4-BE49-F238E27FC236}">
                <a16:creationId xmlns:a16="http://schemas.microsoft.com/office/drawing/2014/main" id="{E654768F-D88E-9890-94BC-C437EFA9513B}"/>
              </a:ext>
            </a:extLst>
          </p:cNvPr>
          <p:cNvSpPr txBox="1"/>
          <p:nvPr/>
        </p:nvSpPr>
        <p:spPr>
          <a:xfrm>
            <a:off x="9137234" y="5629983"/>
            <a:ext cx="2599495" cy="1015663"/>
          </a:xfrm>
          <a:prstGeom prst="rect">
            <a:avLst/>
          </a:prstGeom>
          <a:noFill/>
        </p:spPr>
        <p:txBody>
          <a:bodyPr wrap="square" rtlCol="0">
            <a:spAutoFit/>
          </a:bodyPr>
          <a:lstStyle/>
          <a:p>
            <a:pPr algn="l"/>
            <a:r>
              <a:rPr lang="en-US" b="0" dirty="0"/>
              <a:t>Single-day </a:t>
            </a:r>
            <a:r>
              <a:rPr lang="en-US" dirty="0"/>
              <a:t>wind </a:t>
            </a:r>
            <a:r>
              <a:rPr lang="en-US" b="0" dirty="0"/>
              <a:t>capacity factor [%]</a:t>
            </a:r>
          </a:p>
          <a:p>
            <a:pPr algn="l"/>
            <a:r>
              <a:rPr lang="en-US" b="0" dirty="0"/>
              <a:t>at top quintile of sites</a:t>
            </a:r>
          </a:p>
        </p:txBody>
      </p:sp>
    </p:spTree>
    <p:extLst>
      <p:ext uri="{BB962C8B-B14F-4D97-AF65-F5344CB8AC3E}">
        <p14:creationId xmlns:p14="http://schemas.microsoft.com/office/powerpoint/2010/main" val="1125167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38F809-0150-85A9-CD03-38BCA9BFB14D}"/>
              </a:ext>
            </a:extLst>
          </p:cNvPr>
          <p:cNvPicPr>
            <a:picLocks noChangeAspect="1"/>
          </p:cNvPicPr>
          <p:nvPr/>
        </p:nvPicPr>
        <p:blipFill>
          <a:blip r:embed="rId2"/>
          <a:stretch>
            <a:fillRect/>
          </a:stretch>
        </p:blipFill>
        <p:spPr>
          <a:xfrm>
            <a:off x="692413" y="1790095"/>
            <a:ext cx="10808208" cy="5277692"/>
          </a:xfrm>
          <a:prstGeom prst="rect">
            <a:avLst/>
          </a:prstGeom>
        </p:spPr>
      </p:pic>
      <p:sp>
        <p:nvSpPr>
          <p:cNvPr id="2" name="Title 1">
            <a:extLst>
              <a:ext uri="{FF2B5EF4-FFF2-40B4-BE49-F238E27FC236}">
                <a16:creationId xmlns:a16="http://schemas.microsoft.com/office/drawing/2014/main" id="{C33429AC-A489-2D58-6C49-6F5D956683FB}"/>
              </a:ext>
            </a:extLst>
          </p:cNvPr>
          <p:cNvSpPr>
            <a:spLocks noGrp="1"/>
          </p:cNvSpPr>
          <p:nvPr>
            <p:ph type="title"/>
          </p:nvPr>
        </p:nvSpPr>
        <p:spPr/>
        <p:txBody>
          <a:bodyPr/>
          <a:lstStyle/>
          <a:p>
            <a:r>
              <a:rPr lang="en-US" dirty="0"/>
              <a:t>It’s always windy or sunny somewhere</a:t>
            </a:r>
          </a:p>
        </p:txBody>
      </p:sp>
      <p:sp>
        <p:nvSpPr>
          <p:cNvPr id="4" name="Slide Number Placeholder 3">
            <a:extLst>
              <a:ext uri="{FF2B5EF4-FFF2-40B4-BE49-F238E27FC236}">
                <a16:creationId xmlns:a16="http://schemas.microsoft.com/office/drawing/2014/main" id="{B0F0C1B3-7443-DD50-3D4D-77C83A989101}"/>
              </a:ext>
            </a:extLst>
          </p:cNvPr>
          <p:cNvSpPr>
            <a:spLocks noGrp="1"/>
          </p:cNvSpPr>
          <p:nvPr>
            <p:ph type="sldNum" sz="quarter" idx="11"/>
          </p:nvPr>
        </p:nvSpPr>
        <p:spPr/>
        <p:txBody>
          <a:bodyPr/>
          <a:lstStyle/>
          <a:p>
            <a:fld id="{F7E17FD2-7DF7-4AAA-9090-3492EE4EE653}" type="slidenum">
              <a:rPr lang="en-US" smtClean="0">
                <a:solidFill>
                  <a:srgbClr val="000000"/>
                </a:solidFill>
              </a:rPr>
              <a:pPr/>
              <a:t>11</a:t>
            </a:fld>
            <a:endParaRPr lang="en-US">
              <a:solidFill>
                <a:srgbClr val="000000"/>
              </a:solidFill>
            </a:endParaRPr>
          </a:p>
        </p:txBody>
      </p:sp>
      <p:sp>
        <p:nvSpPr>
          <p:cNvPr id="12" name="TextBox 11">
            <a:extLst>
              <a:ext uri="{FF2B5EF4-FFF2-40B4-BE49-F238E27FC236}">
                <a16:creationId xmlns:a16="http://schemas.microsoft.com/office/drawing/2014/main" id="{363797C0-434C-F9A3-5696-1A145B9D4116}"/>
              </a:ext>
            </a:extLst>
          </p:cNvPr>
          <p:cNvSpPr txBox="1"/>
          <p:nvPr/>
        </p:nvSpPr>
        <p:spPr>
          <a:xfrm>
            <a:off x="627233" y="733031"/>
            <a:ext cx="7592591" cy="707886"/>
          </a:xfrm>
          <a:prstGeom prst="rect">
            <a:avLst/>
          </a:prstGeom>
          <a:noFill/>
        </p:spPr>
        <p:txBody>
          <a:bodyPr wrap="none" rtlCol="0">
            <a:spAutoFit/>
          </a:bodyPr>
          <a:lstStyle/>
          <a:p>
            <a:pPr algn="l"/>
            <a:r>
              <a:rPr lang="en-US" b="0" dirty="0"/>
              <a:t>Take the </a:t>
            </a:r>
            <a:r>
              <a:rPr lang="en-US" dirty="0"/>
              <a:t>least-sunny </a:t>
            </a:r>
            <a:r>
              <a:rPr lang="en-US" b="0" dirty="0"/>
              <a:t>day in each planning area from 2007–2013.</a:t>
            </a:r>
          </a:p>
          <a:p>
            <a:pPr algn="l"/>
            <a:r>
              <a:rPr lang="en-US" b="0" dirty="0"/>
              <a:t>How </a:t>
            </a:r>
            <a:r>
              <a:rPr lang="en-US" dirty="0"/>
              <a:t>sunny</a:t>
            </a:r>
            <a:r>
              <a:rPr lang="en-US" b="0" dirty="0"/>
              <a:t> are each of the other planning areas on that day?</a:t>
            </a:r>
          </a:p>
        </p:txBody>
      </p:sp>
      <p:sp>
        <p:nvSpPr>
          <p:cNvPr id="13" name="TextBox 12">
            <a:extLst>
              <a:ext uri="{FF2B5EF4-FFF2-40B4-BE49-F238E27FC236}">
                <a16:creationId xmlns:a16="http://schemas.microsoft.com/office/drawing/2014/main" id="{E654768F-D88E-9890-94BC-C437EFA9513B}"/>
              </a:ext>
            </a:extLst>
          </p:cNvPr>
          <p:cNvSpPr txBox="1"/>
          <p:nvPr/>
        </p:nvSpPr>
        <p:spPr>
          <a:xfrm>
            <a:off x="9137234" y="5629983"/>
            <a:ext cx="2605282" cy="1015663"/>
          </a:xfrm>
          <a:prstGeom prst="rect">
            <a:avLst/>
          </a:prstGeom>
          <a:noFill/>
        </p:spPr>
        <p:txBody>
          <a:bodyPr wrap="square" rtlCol="0">
            <a:spAutoFit/>
          </a:bodyPr>
          <a:lstStyle/>
          <a:p>
            <a:pPr algn="l"/>
            <a:r>
              <a:rPr lang="en-US" b="0" dirty="0"/>
              <a:t>Single-day </a:t>
            </a:r>
            <a:r>
              <a:rPr lang="en-US" dirty="0"/>
              <a:t>PV</a:t>
            </a:r>
            <a:r>
              <a:rPr lang="en-US" b="0" dirty="0"/>
              <a:t> capacity factor [%]</a:t>
            </a:r>
          </a:p>
          <a:p>
            <a:pPr algn="l"/>
            <a:r>
              <a:rPr lang="en-US" b="0" dirty="0"/>
              <a:t>at top quintile of sites</a:t>
            </a:r>
          </a:p>
        </p:txBody>
      </p:sp>
    </p:spTree>
    <p:extLst>
      <p:ext uri="{BB962C8B-B14F-4D97-AF65-F5344CB8AC3E}">
        <p14:creationId xmlns:p14="http://schemas.microsoft.com/office/powerpoint/2010/main" val="2671605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DED2B8F-31DF-FF49-909E-CD8151AFAE33}"/>
              </a:ext>
            </a:extLst>
          </p:cNvPr>
          <p:cNvPicPr>
            <a:picLocks noChangeAspect="1"/>
          </p:cNvPicPr>
          <p:nvPr/>
        </p:nvPicPr>
        <p:blipFill rotWithShape="1">
          <a:blip r:embed="rId3"/>
          <a:srcRect b="91122"/>
          <a:stretch/>
        </p:blipFill>
        <p:spPr>
          <a:xfrm>
            <a:off x="474131" y="527151"/>
            <a:ext cx="4837054" cy="562061"/>
          </a:xfrm>
          <a:prstGeom prst="rect">
            <a:avLst/>
          </a:prstGeom>
        </p:spPr>
      </p:pic>
      <p:sp>
        <p:nvSpPr>
          <p:cNvPr id="2" name="Title 1">
            <a:extLst>
              <a:ext uri="{FF2B5EF4-FFF2-40B4-BE49-F238E27FC236}">
                <a16:creationId xmlns:a16="http://schemas.microsoft.com/office/drawing/2014/main" id="{1050355E-40E5-6741-B399-0F60D5AE04CB}"/>
              </a:ext>
            </a:extLst>
          </p:cNvPr>
          <p:cNvSpPr>
            <a:spLocks noGrp="1"/>
          </p:cNvSpPr>
          <p:nvPr>
            <p:ph type="title"/>
          </p:nvPr>
        </p:nvSpPr>
        <p:spPr/>
        <p:txBody>
          <a:bodyPr/>
          <a:lstStyle/>
          <a:p>
            <a:pPr algn="l"/>
            <a:r>
              <a:rPr lang="en-US" sz="3200" dirty="0"/>
              <a:t>Sensitivity analysis: New interregional transmission allowed</a:t>
            </a:r>
          </a:p>
        </p:txBody>
      </p:sp>
      <p:sp>
        <p:nvSpPr>
          <p:cNvPr id="3" name="Slide Number Placeholder 2">
            <a:extLst>
              <a:ext uri="{FF2B5EF4-FFF2-40B4-BE49-F238E27FC236}">
                <a16:creationId xmlns:a16="http://schemas.microsoft.com/office/drawing/2014/main" id="{B317DE72-B12C-954D-A960-0E0C163CBDB3}"/>
              </a:ext>
            </a:extLst>
          </p:cNvPr>
          <p:cNvSpPr>
            <a:spLocks noGrp="1"/>
          </p:cNvSpPr>
          <p:nvPr>
            <p:ph type="sldNum" sz="quarter" idx="11"/>
          </p:nvPr>
        </p:nvSpPr>
        <p:spPr/>
        <p:txBody>
          <a:bodyPr/>
          <a:lstStyle/>
          <a:p>
            <a:fld id="{9D9354D7-2EBD-42BB-9F1A-82352625D530}" type="slidenum">
              <a:rPr lang="en-US" smtClean="0">
                <a:solidFill>
                  <a:srgbClr val="000000"/>
                </a:solidFill>
              </a:rPr>
              <a:pPr/>
              <a:t>12</a:t>
            </a:fld>
            <a:endParaRPr lang="en-US">
              <a:solidFill>
                <a:srgbClr val="000000"/>
              </a:solidFill>
            </a:endParaRPr>
          </a:p>
        </p:txBody>
      </p:sp>
      <p:pic>
        <p:nvPicPr>
          <p:cNvPr id="5" name="Picture 4">
            <a:extLst>
              <a:ext uri="{FF2B5EF4-FFF2-40B4-BE49-F238E27FC236}">
                <a16:creationId xmlns:a16="http://schemas.microsoft.com/office/drawing/2014/main" id="{23AE10C4-636C-4A40-BAC4-0740A43366FF}"/>
              </a:ext>
            </a:extLst>
          </p:cNvPr>
          <p:cNvPicPr>
            <a:picLocks noChangeAspect="1"/>
          </p:cNvPicPr>
          <p:nvPr/>
        </p:nvPicPr>
        <p:blipFill rotWithShape="1">
          <a:blip r:embed="rId3"/>
          <a:srcRect t="8878" b="84750"/>
          <a:stretch/>
        </p:blipFill>
        <p:spPr>
          <a:xfrm>
            <a:off x="474131" y="1089212"/>
            <a:ext cx="4837054" cy="403412"/>
          </a:xfrm>
          <a:prstGeom prst="rect">
            <a:avLst/>
          </a:prstGeom>
        </p:spPr>
      </p:pic>
      <p:pic>
        <p:nvPicPr>
          <p:cNvPr id="6" name="Picture 5">
            <a:extLst>
              <a:ext uri="{FF2B5EF4-FFF2-40B4-BE49-F238E27FC236}">
                <a16:creationId xmlns:a16="http://schemas.microsoft.com/office/drawing/2014/main" id="{FE227420-D4F1-F94C-98B5-3D96B3B56736}"/>
              </a:ext>
            </a:extLst>
          </p:cNvPr>
          <p:cNvPicPr>
            <a:picLocks noChangeAspect="1"/>
          </p:cNvPicPr>
          <p:nvPr/>
        </p:nvPicPr>
        <p:blipFill rotWithShape="1">
          <a:blip r:embed="rId3"/>
          <a:srcRect t="15250" b="65952"/>
          <a:stretch/>
        </p:blipFill>
        <p:spPr>
          <a:xfrm>
            <a:off x="474131" y="1492624"/>
            <a:ext cx="4837054" cy="1190064"/>
          </a:xfrm>
          <a:prstGeom prst="rect">
            <a:avLst/>
          </a:prstGeom>
        </p:spPr>
      </p:pic>
      <p:pic>
        <p:nvPicPr>
          <p:cNvPr id="7" name="Picture 6">
            <a:extLst>
              <a:ext uri="{FF2B5EF4-FFF2-40B4-BE49-F238E27FC236}">
                <a16:creationId xmlns:a16="http://schemas.microsoft.com/office/drawing/2014/main" id="{AEFD2C21-7659-7B47-ADE6-2A4EF8C99885}"/>
              </a:ext>
            </a:extLst>
          </p:cNvPr>
          <p:cNvPicPr>
            <a:picLocks noChangeAspect="1"/>
          </p:cNvPicPr>
          <p:nvPr/>
        </p:nvPicPr>
        <p:blipFill rotWithShape="1">
          <a:blip r:embed="rId3"/>
          <a:srcRect t="34048" b="44074"/>
          <a:stretch/>
        </p:blipFill>
        <p:spPr>
          <a:xfrm>
            <a:off x="474131" y="2682688"/>
            <a:ext cx="4837054" cy="1385047"/>
          </a:xfrm>
          <a:prstGeom prst="rect">
            <a:avLst/>
          </a:prstGeom>
        </p:spPr>
      </p:pic>
      <p:pic>
        <p:nvPicPr>
          <p:cNvPr id="8" name="Picture 7">
            <a:extLst>
              <a:ext uri="{FF2B5EF4-FFF2-40B4-BE49-F238E27FC236}">
                <a16:creationId xmlns:a16="http://schemas.microsoft.com/office/drawing/2014/main" id="{A2E5B545-146C-D549-89FD-BBB8F77FB5D1}"/>
              </a:ext>
            </a:extLst>
          </p:cNvPr>
          <p:cNvPicPr>
            <a:picLocks noChangeAspect="1"/>
          </p:cNvPicPr>
          <p:nvPr/>
        </p:nvPicPr>
        <p:blipFill rotWithShape="1">
          <a:blip r:embed="rId3"/>
          <a:srcRect t="55926" b="28462"/>
          <a:stretch/>
        </p:blipFill>
        <p:spPr>
          <a:xfrm>
            <a:off x="474131" y="4067735"/>
            <a:ext cx="4837054" cy="988359"/>
          </a:xfrm>
          <a:prstGeom prst="rect">
            <a:avLst/>
          </a:prstGeom>
        </p:spPr>
      </p:pic>
      <p:pic>
        <p:nvPicPr>
          <p:cNvPr id="9" name="Picture 8">
            <a:extLst>
              <a:ext uri="{FF2B5EF4-FFF2-40B4-BE49-F238E27FC236}">
                <a16:creationId xmlns:a16="http://schemas.microsoft.com/office/drawing/2014/main" id="{5136D67F-B3AA-2141-AE66-826EBC0D7F72}"/>
              </a:ext>
            </a:extLst>
          </p:cNvPr>
          <p:cNvPicPr>
            <a:picLocks noChangeAspect="1"/>
          </p:cNvPicPr>
          <p:nvPr/>
        </p:nvPicPr>
        <p:blipFill rotWithShape="1">
          <a:blip r:embed="rId3"/>
          <a:srcRect t="71538" b="12744"/>
          <a:stretch/>
        </p:blipFill>
        <p:spPr>
          <a:xfrm>
            <a:off x="474131" y="5056094"/>
            <a:ext cx="4837054" cy="995082"/>
          </a:xfrm>
          <a:prstGeom prst="rect">
            <a:avLst/>
          </a:prstGeom>
        </p:spPr>
      </p:pic>
      <p:pic>
        <p:nvPicPr>
          <p:cNvPr id="10" name="Picture 9">
            <a:extLst>
              <a:ext uri="{FF2B5EF4-FFF2-40B4-BE49-F238E27FC236}">
                <a16:creationId xmlns:a16="http://schemas.microsoft.com/office/drawing/2014/main" id="{8749E96E-B6AF-354F-A5A4-978697D47E4F}"/>
              </a:ext>
            </a:extLst>
          </p:cNvPr>
          <p:cNvPicPr>
            <a:picLocks noChangeAspect="1"/>
          </p:cNvPicPr>
          <p:nvPr/>
        </p:nvPicPr>
        <p:blipFill rotWithShape="1">
          <a:blip r:embed="rId3"/>
          <a:srcRect t="87256"/>
          <a:stretch/>
        </p:blipFill>
        <p:spPr>
          <a:xfrm>
            <a:off x="474131" y="6051176"/>
            <a:ext cx="4837054" cy="806824"/>
          </a:xfrm>
          <a:prstGeom prst="rect">
            <a:avLst/>
          </a:prstGeom>
        </p:spPr>
      </p:pic>
    </p:spTree>
    <p:extLst>
      <p:ext uri="{BB962C8B-B14F-4D97-AF65-F5344CB8AC3E}">
        <p14:creationId xmlns:p14="http://schemas.microsoft.com/office/powerpoint/2010/main" val="2097806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DED2B8F-31DF-FF49-909E-CD8151AFAE33}"/>
              </a:ext>
            </a:extLst>
          </p:cNvPr>
          <p:cNvPicPr>
            <a:picLocks noChangeAspect="1"/>
          </p:cNvPicPr>
          <p:nvPr/>
        </p:nvPicPr>
        <p:blipFill rotWithShape="1">
          <a:blip r:embed="rId3"/>
          <a:srcRect b="91122"/>
          <a:stretch/>
        </p:blipFill>
        <p:spPr>
          <a:xfrm>
            <a:off x="474131" y="527151"/>
            <a:ext cx="4837054" cy="562061"/>
          </a:xfrm>
          <a:prstGeom prst="rect">
            <a:avLst/>
          </a:prstGeom>
        </p:spPr>
      </p:pic>
      <p:sp>
        <p:nvSpPr>
          <p:cNvPr id="2" name="Title 1">
            <a:extLst>
              <a:ext uri="{FF2B5EF4-FFF2-40B4-BE49-F238E27FC236}">
                <a16:creationId xmlns:a16="http://schemas.microsoft.com/office/drawing/2014/main" id="{1050355E-40E5-6741-B399-0F60D5AE04CB}"/>
              </a:ext>
            </a:extLst>
          </p:cNvPr>
          <p:cNvSpPr>
            <a:spLocks noGrp="1"/>
          </p:cNvSpPr>
          <p:nvPr>
            <p:ph type="title"/>
          </p:nvPr>
        </p:nvSpPr>
        <p:spPr/>
        <p:txBody>
          <a:bodyPr/>
          <a:lstStyle/>
          <a:p>
            <a:pPr algn="l"/>
            <a:r>
              <a:rPr lang="en-US" sz="3200" dirty="0"/>
              <a:t>Sensitivity analysis: Limited transmission</a:t>
            </a:r>
          </a:p>
        </p:txBody>
      </p:sp>
      <p:sp>
        <p:nvSpPr>
          <p:cNvPr id="3" name="Slide Number Placeholder 2">
            <a:extLst>
              <a:ext uri="{FF2B5EF4-FFF2-40B4-BE49-F238E27FC236}">
                <a16:creationId xmlns:a16="http://schemas.microsoft.com/office/drawing/2014/main" id="{B317DE72-B12C-954D-A960-0E0C163CBDB3}"/>
              </a:ext>
            </a:extLst>
          </p:cNvPr>
          <p:cNvSpPr>
            <a:spLocks noGrp="1"/>
          </p:cNvSpPr>
          <p:nvPr>
            <p:ph type="sldNum" sz="quarter" idx="11"/>
          </p:nvPr>
        </p:nvSpPr>
        <p:spPr/>
        <p:txBody>
          <a:bodyPr/>
          <a:lstStyle/>
          <a:p>
            <a:fld id="{9D9354D7-2EBD-42BB-9F1A-82352625D530}" type="slidenum">
              <a:rPr lang="en-US" smtClean="0">
                <a:solidFill>
                  <a:srgbClr val="000000"/>
                </a:solidFill>
              </a:rPr>
              <a:pPr/>
              <a:t>13</a:t>
            </a:fld>
            <a:endParaRPr lang="en-US">
              <a:solidFill>
                <a:srgbClr val="000000"/>
              </a:solidFill>
            </a:endParaRPr>
          </a:p>
        </p:txBody>
      </p:sp>
      <p:pic>
        <p:nvPicPr>
          <p:cNvPr id="5" name="Picture 4">
            <a:extLst>
              <a:ext uri="{FF2B5EF4-FFF2-40B4-BE49-F238E27FC236}">
                <a16:creationId xmlns:a16="http://schemas.microsoft.com/office/drawing/2014/main" id="{23AE10C4-636C-4A40-BAC4-0740A43366FF}"/>
              </a:ext>
            </a:extLst>
          </p:cNvPr>
          <p:cNvPicPr>
            <a:picLocks noChangeAspect="1"/>
          </p:cNvPicPr>
          <p:nvPr/>
        </p:nvPicPr>
        <p:blipFill rotWithShape="1">
          <a:blip r:embed="rId3"/>
          <a:srcRect t="8878" b="84750"/>
          <a:stretch/>
        </p:blipFill>
        <p:spPr>
          <a:xfrm>
            <a:off x="474131" y="1089212"/>
            <a:ext cx="4837054" cy="403412"/>
          </a:xfrm>
          <a:prstGeom prst="rect">
            <a:avLst/>
          </a:prstGeom>
        </p:spPr>
      </p:pic>
      <p:pic>
        <p:nvPicPr>
          <p:cNvPr id="6" name="Picture 5">
            <a:extLst>
              <a:ext uri="{FF2B5EF4-FFF2-40B4-BE49-F238E27FC236}">
                <a16:creationId xmlns:a16="http://schemas.microsoft.com/office/drawing/2014/main" id="{FE227420-D4F1-F94C-98B5-3D96B3B56736}"/>
              </a:ext>
            </a:extLst>
          </p:cNvPr>
          <p:cNvPicPr>
            <a:picLocks noChangeAspect="1"/>
          </p:cNvPicPr>
          <p:nvPr/>
        </p:nvPicPr>
        <p:blipFill rotWithShape="1">
          <a:blip r:embed="rId3"/>
          <a:srcRect t="15250" b="65952"/>
          <a:stretch/>
        </p:blipFill>
        <p:spPr>
          <a:xfrm>
            <a:off x="474131" y="1492624"/>
            <a:ext cx="4837054" cy="1190064"/>
          </a:xfrm>
          <a:prstGeom prst="rect">
            <a:avLst/>
          </a:prstGeom>
        </p:spPr>
      </p:pic>
      <p:pic>
        <p:nvPicPr>
          <p:cNvPr id="7" name="Picture 6">
            <a:extLst>
              <a:ext uri="{FF2B5EF4-FFF2-40B4-BE49-F238E27FC236}">
                <a16:creationId xmlns:a16="http://schemas.microsoft.com/office/drawing/2014/main" id="{AEFD2C21-7659-7B47-ADE6-2A4EF8C99885}"/>
              </a:ext>
            </a:extLst>
          </p:cNvPr>
          <p:cNvPicPr>
            <a:picLocks noChangeAspect="1"/>
          </p:cNvPicPr>
          <p:nvPr/>
        </p:nvPicPr>
        <p:blipFill rotWithShape="1">
          <a:blip r:embed="rId3"/>
          <a:srcRect t="34048" b="44074"/>
          <a:stretch/>
        </p:blipFill>
        <p:spPr>
          <a:xfrm>
            <a:off x="474131" y="2682688"/>
            <a:ext cx="4837054" cy="1385047"/>
          </a:xfrm>
          <a:prstGeom prst="rect">
            <a:avLst/>
          </a:prstGeom>
        </p:spPr>
      </p:pic>
      <p:pic>
        <p:nvPicPr>
          <p:cNvPr id="8" name="Picture 7">
            <a:extLst>
              <a:ext uri="{FF2B5EF4-FFF2-40B4-BE49-F238E27FC236}">
                <a16:creationId xmlns:a16="http://schemas.microsoft.com/office/drawing/2014/main" id="{A2E5B545-146C-D549-89FD-BBB8F77FB5D1}"/>
              </a:ext>
            </a:extLst>
          </p:cNvPr>
          <p:cNvPicPr>
            <a:picLocks noChangeAspect="1"/>
          </p:cNvPicPr>
          <p:nvPr/>
        </p:nvPicPr>
        <p:blipFill rotWithShape="1">
          <a:blip r:embed="rId3"/>
          <a:srcRect t="55926" b="28462"/>
          <a:stretch/>
        </p:blipFill>
        <p:spPr>
          <a:xfrm>
            <a:off x="474131" y="4067735"/>
            <a:ext cx="4837054" cy="988359"/>
          </a:xfrm>
          <a:prstGeom prst="rect">
            <a:avLst/>
          </a:prstGeom>
        </p:spPr>
      </p:pic>
      <p:pic>
        <p:nvPicPr>
          <p:cNvPr id="9" name="Picture 8">
            <a:extLst>
              <a:ext uri="{FF2B5EF4-FFF2-40B4-BE49-F238E27FC236}">
                <a16:creationId xmlns:a16="http://schemas.microsoft.com/office/drawing/2014/main" id="{5136D67F-B3AA-2141-AE66-826EBC0D7F72}"/>
              </a:ext>
            </a:extLst>
          </p:cNvPr>
          <p:cNvPicPr>
            <a:picLocks noChangeAspect="1"/>
          </p:cNvPicPr>
          <p:nvPr/>
        </p:nvPicPr>
        <p:blipFill rotWithShape="1">
          <a:blip r:embed="rId3"/>
          <a:srcRect t="71538" b="12744"/>
          <a:stretch/>
        </p:blipFill>
        <p:spPr>
          <a:xfrm>
            <a:off x="474131" y="5056094"/>
            <a:ext cx="4837054" cy="995082"/>
          </a:xfrm>
          <a:prstGeom prst="rect">
            <a:avLst/>
          </a:prstGeom>
        </p:spPr>
      </p:pic>
      <p:pic>
        <p:nvPicPr>
          <p:cNvPr id="10" name="Picture 9">
            <a:extLst>
              <a:ext uri="{FF2B5EF4-FFF2-40B4-BE49-F238E27FC236}">
                <a16:creationId xmlns:a16="http://schemas.microsoft.com/office/drawing/2014/main" id="{8749E96E-B6AF-354F-A5A4-978697D47E4F}"/>
              </a:ext>
            </a:extLst>
          </p:cNvPr>
          <p:cNvPicPr>
            <a:picLocks noChangeAspect="1"/>
          </p:cNvPicPr>
          <p:nvPr/>
        </p:nvPicPr>
        <p:blipFill rotWithShape="1">
          <a:blip r:embed="rId3"/>
          <a:srcRect t="87256"/>
          <a:stretch/>
        </p:blipFill>
        <p:spPr>
          <a:xfrm>
            <a:off x="474131" y="6051176"/>
            <a:ext cx="4837054" cy="806824"/>
          </a:xfrm>
          <a:prstGeom prst="rect">
            <a:avLst/>
          </a:prstGeom>
        </p:spPr>
      </p:pic>
      <p:pic>
        <p:nvPicPr>
          <p:cNvPr id="11" name="Picture 10">
            <a:extLst>
              <a:ext uri="{FF2B5EF4-FFF2-40B4-BE49-F238E27FC236}">
                <a16:creationId xmlns:a16="http://schemas.microsoft.com/office/drawing/2014/main" id="{8BE8AE91-C672-2945-8C5E-E82D1CC390F2}"/>
              </a:ext>
            </a:extLst>
          </p:cNvPr>
          <p:cNvPicPr>
            <a:picLocks noChangeAspect="1"/>
          </p:cNvPicPr>
          <p:nvPr/>
        </p:nvPicPr>
        <p:blipFill rotWithShape="1">
          <a:blip r:embed="rId4"/>
          <a:srcRect l="16950" r="17360" b="49909"/>
          <a:stretch/>
        </p:blipFill>
        <p:spPr>
          <a:xfrm>
            <a:off x="9736644" y="1509965"/>
            <a:ext cx="2300644" cy="1438725"/>
          </a:xfrm>
          <a:prstGeom prst="rect">
            <a:avLst/>
          </a:prstGeom>
        </p:spPr>
      </p:pic>
      <p:sp>
        <p:nvSpPr>
          <p:cNvPr id="12" name="TextBox 11">
            <a:extLst>
              <a:ext uri="{FF2B5EF4-FFF2-40B4-BE49-F238E27FC236}">
                <a16:creationId xmlns:a16="http://schemas.microsoft.com/office/drawing/2014/main" id="{4EDE87A0-8147-9941-814C-C3130832D139}"/>
              </a:ext>
            </a:extLst>
          </p:cNvPr>
          <p:cNvSpPr txBox="1"/>
          <p:nvPr/>
        </p:nvSpPr>
        <p:spPr>
          <a:xfrm>
            <a:off x="5479139" y="927400"/>
            <a:ext cx="1392308" cy="954107"/>
          </a:xfrm>
          <a:prstGeom prst="rect">
            <a:avLst/>
          </a:prstGeom>
          <a:noFill/>
        </p:spPr>
        <p:txBody>
          <a:bodyPr wrap="square" rtlCol="0">
            <a:spAutoFit/>
          </a:bodyPr>
          <a:lstStyle/>
          <a:p>
            <a:pPr algn="l"/>
            <a:r>
              <a:rPr lang="en-US" sz="1400" dirty="0">
                <a:solidFill>
                  <a:srgbClr val="AF332C"/>
                </a:solidFill>
              </a:rPr>
              <a:t>+ New interregional across interconnects</a:t>
            </a:r>
          </a:p>
        </p:txBody>
      </p:sp>
      <p:sp>
        <p:nvSpPr>
          <p:cNvPr id="13" name="TextBox 12">
            <a:extLst>
              <a:ext uri="{FF2B5EF4-FFF2-40B4-BE49-F238E27FC236}">
                <a16:creationId xmlns:a16="http://schemas.microsoft.com/office/drawing/2014/main" id="{86E23575-BA9E-6B40-A96F-79141EC16ACA}"/>
              </a:ext>
            </a:extLst>
          </p:cNvPr>
          <p:cNvSpPr txBox="1"/>
          <p:nvPr/>
        </p:nvSpPr>
        <p:spPr>
          <a:xfrm>
            <a:off x="6700364" y="552672"/>
            <a:ext cx="3414717" cy="338554"/>
          </a:xfrm>
          <a:prstGeom prst="rect">
            <a:avLst/>
          </a:prstGeom>
          <a:noFill/>
        </p:spPr>
        <p:txBody>
          <a:bodyPr wrap="none" rtlCol="0">
            <a:spAutoFit/>
          </a:bodyPr>
          <a:lstStyle/>
          <a:p>
            <a:pPr algn="l"/>
            <a:r>
              <a:rPr lang="en-US" sz="1600" dirty="0"/>
              <a:t>Interstate transmission included:</a:t>
            </a:r>
          </a:p>
        </p:txBody>
      </p:sp>
      <p:sp>
        <p:nvSpPr>
          <p:cNvPr id="14" name="TextBox 13">
            <a:extLst>
              <a:ext uri="{FF2B5EF4-FFF2-40B4-BE49-F238E27FC236}">
                <a16:creationId xmlns:a16="http://schemas.microsoft.com/office/drawing/2014/main" id="{A4EA3814-E5B9-284A-8540-E530B5CEAA75}"/>
              </a:ext>
            </a:extLst>
          </p:cNvPr>
          <p:cNvSpPr txBox="1"/>
          <p:nvPr/>
        </p:nvSpPr>
        <p:spPr>
          <a:xfrm>
            <a:off x="6958997" y="927400"/>
            <a:ext cx="1375137" cy="954107"/>
          </a:xfrm>
          <a:prstGeom prst="rect">
            <a:avLst/>
          </a:prstGeom>
          <a:noFill/>
        </p:spPr>
        <p:txBody>
          <a:bodyPr wrap="square" rtlCol="0">
            <a:spAutoFit/>
          </a:bodyPr>
          <a:lstStyle/>
          <a:p>
            <a:pPr algn="l"/>
            <a:r>
              <a:rPr lang="en-US" sz="1400" dirty="0">
                <a:solidFill>
                  <a:srgbClr val="B26327"/>
                </a:solidFill>
              </a:rPr>
              <a:t>+ New interregional within interconnects</a:t>
            </a:r>
          </a:p>
        </p:txBody>
      </p:sp>
      <p:sp>
        <p:nvSpPr>
          <p:cNvPr id="15" name="TextBox 14">
            <a:extLst>
              <a:ext uri="{FF2B5EF4-FFF2-40B4-BE49-F238E27FC236}">
                <a16:creationId xmlns:a16="http://schemas.microsoft.com/office/drawing/2014/main" id="{E5C7F8E0-91B5-A244-9A9A-10FD11641332}"/>
              </a:ext>
            </a:extLst>
          </p:cNvPr>
          <p:cNvSpPr txBox="1"/>
          <p:nvPr/>
        </p:nvSpPr>
        <p:spPr>
          <a:xfrm>
            <a:off x="8268953" y="927400"/>
            <a:ext cx="1309378" cy="523220"/>
          </a:xfrm>
          <a:prstGeom prst="rect">
            <a:avLst/>
          </a:prstGeom>
          <a:noFill/>
        </p:spPr>
        <p:txBody>
          <a:bodyPr wrap="square" rtlCol="0">
            <a:spAutoFit/>
          </a:bodyPr>
          <a:lstStyle/>
          <a:p>
            <a:pPr algn="l"/>
            <a:r>
              <a:rPr lang="en-US" sz="1400" dirty="0">
                <a:solidFill>
                  <a:srgbClr val="BC8459"/>
                </a:solidFill>
              </a:rPr>
              <a:t>+ Existing interregional</a:t>
            </a:r>
          </a:p>
        </p:txBody>
      </p:sp>
      <p:sp>
        <p:nvSpPr>
          <p:cNvPr id="16" name="TextBox 15">
            <a:extLst>
              <a:ext uri="{FF2B5EF4-FFF2-40B4-BE49-F238E27FC236}">
                <a16:creationId xmlns:a16="http://schemas.microsoft.com/office/drawing/2014/main" id="{4D70CE58-A23C-2643-9E09-5E656365969D}"/>
              </a:ext>
            </a:extLst>
          </p:cNvPr>
          <p:cNvSpPr txBox="1"/>
          <p:nvPr/>
        </p:nvSpPr>
        <p:spPr>
          <a:xfrm>
            <a:off x="9578331" y="927400"/>
            <a:ext cx="980907" cy="523220"/>
          </a:xfrm>
          <a:prstGeom prst="rect">
            <a:avLst/>
          </a:prstGeom>
          <a:noFill/>
        </p:spPr>
        <p:txBody>
          <a:bodyPr wrap="square" rtlCol="0">
            <a:spAutoFit/>
          </a:bodyPr>
          <a:lstStyle/>
          <a:p>
            <a:pPr algn="l"/>
            <a:r>
              <a:rPr lang="en-US" sz="1400" dirty="0">
                <a:solidFill>
                  <a:srgbClr val="427E31"/>
                </a:solidFill>
              </a:rPr>
              <a:t>+ New regional</a:t>
            </a:r>
          </a:p>
        </p:txBody>
      </p:sp>
      <p:sp>
        <p:nvSpPr>
          <p:cNvPr id="17" name="TextBox 16">
            <a:extLst>
              <a:ext uri="{FF2B5EF4-FFF2-40B4-BE49-F238E27FC236}">
                <a16:creationId xmlns:a16="http://schemas.microsoft.com/office/drawing/2014/main" id="{CFF235C9-995F-BA42-B119-29BB34B3322A}"/>
              </a:ext>
            </a:extLst>
          </p:cNvPr>
          <p:cNvSpPr txBox="1"/>
          <p:nvPr/>
        </p:nvSpPr>
        <p:spPr>
          <a:xfrm>
            <a:off x="10528323" y="927400"/>
            <a:ext cx="1048400" cy="523220"/>
          </a:xfrm>
          <a:prstGeom prst="rect">
            <a:avLst/>
          </a:prstGeom>
          <a:noFill/>
        </p:spPr>
        <p:txBody>
          <a:bodyPr wrap="square" rtlCol="0">
            <a:spAutoFit/>
          </a:bodyPr>
          <a:lstStyle/>
          <a:p>
            <a:pPr algn="l"/>
            <a:r>
              <a:rPr lang="en-US" sz="1400" dirty="0">
                <a:solidFill>
                  <a:srgbClr val="719D63"/>
                </a:solidFill>
              </a:rPr>
              <a:t>+ Existing regional</a:t>
            </a:r>
          </a:p>
        </p:txBody>
      </p:sp>
      <p:sp>
        <p:nvSpPr>
          <p:cNvPr id="18" name="TextBox 17">
            <a:extLst>
              <a:ext uri="{FF2B5EF4-FFF2-40B4-BE49-F238E27FC236}">
                <a16:creationId xmlns:a16="http://schemas.microsoft.com/office/drawing/2014/main" id="{D1214D91-375B-F54C-B77E-6EA17DD03911}"/>
              </a:ext>
            </a:extLst>
          </p:cNvPr>
          <p:cNvSpPr txBox="1"/>
          <p:nvPr/>
        </p:nvSpPr>
        <p:spPr>
          <a:xfrm>
            <a:off x="11565820" y="927400"/>
            <a:ext cx="626180" cy="307777"/>
          </a:xfrm>
          <a:prstGeom prst="rect">
            <a:avLst/>
          </a:prstGeom>
          <a:noFill/>
        </p:spPr>
        <p:txBody>
          <a:bodyPr wrap="square" rtlCol="0">
            <a:spAutoFit/>
          </a:bodyPr>
          <a:lstStyle/>
          <a:p>
            <a:pPr algn="l"/>
            <a:r>
              <a:rPr lang="en-US" sz="1400" dirty="0">
                <a:solidFill>
                  <a:srgbClr val="326495"/>
                </a:solidFill>
              </a:rPr>
              <a:t>None</a:t>
            </a:r>
          </a:p>
        </p:txBody>
      </p:sp>
    </p:spTree>
    <p:extLst>
      <p:ext uri="{BB962C8B-B14F-4D97-AF65-F5344CB8AC3E}">
        <p14:creationId xmlns:p14="http://schemas.microsoft.com/office/powerpoint/2010/main" val="1493966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9D90A9E9-1D6D-FC45-BF06-E23E97A99E32}"/>
              </a:ext>
            </a:extLst>
          </p:cNvPr>
          <p:cNvPicPr>
            <a:picLocks noChangeAspect="1"/>
          </p:cNvPicPr>
          <p:nvPr/>
        </p:nvPicPr>
        <p:blipFill>
          <a:blip r:embed="rId3"/>
          <a:stretch>
            <a:fillRect/>
          </a:stretch>
        </p:blipFill>
        <p:spPr>
          <a:xfrm>
            <a:off x="474131" y="527151"/>
            <a:ext cx="4837176" cy="6331010"/>
          </a:xfrm>
          <a:prstGeom prst="rect">
            <a:avLst/>
          </a:prstGeom>
        </p:spPr>
      </p:pic>
      <p:sp>
        <p:nvSpPr>
          <p:cNvPr id="2" name="Title 1">
            <a:extLst>
              <a:ext uri="{FF2B5EF4-FFF2-40B4-BE49-F238E27FC236}">
                <a16:creationId xmlns:a16="http://schemas.microsoft.com/office/drawing/2014/main" id="{1050355E-40E5-6741-B399-0F60D5AE04CB}"/>
              </a:ext>
            </a:extLst>
          </p:cNvPr>
          <p:cNvSpPr>
            <a:spLocks noGrp="1"/>
          </p:cNvSpPr>
          <p:nvPr>
            <p:ph type="title"/>
          </p:nvPr>
        </p:nvSpPr>
        <p:spPr/>
        <p:txBody>
          <a:bodyPr/>
          <a:lstStyle/>
          <a:p>
            <a:pPr algn="l"/>
            <a:r>
              <a:rPr lang="en-US" sz="3200" dirty="0"/>
              <a:t>Sensitivity analysis: Limited transmission</a:t>
            </a:r>
          </a:p>
        </p:txBody>
      </p:sp>
      <p:sp>
        <p:nvSpPr>
          <p:cNvPr id="3" name="Slide Number Placeholder 2">
            <a:extLst>
              <a:ext uri="{FF2B5EF4-FFF2-40B4-BE49-F238E27FC236}">
                <a16:creationId xmlns:a16="http://schemas.microsoft.com/office/drawing/2014/main" id="{B317DE72-B12C-954D-A960-0E0C163CBDB3}"/>
              </a:ext>
            </a:extLst>
          </p:cNvPr>
          <p:cNvSpPr>
            <a:spLocks noGrp="1"/>
          </p:cNvSpPr>
          <p:nvPr>
            <p:ph type="sldNum" sz="quarter" idx="11"/>
          </p:nvPr>
        </p:nvSpPr>
        <p:spPr/>
        <p:txBody>
          <a:bodyPr/>
          <a:lstStyle/>
          <a:p>
            <a:fld id="{9D9354D7-2EBD-42BB-9F1A-82352625D530}" type="slidenum">
              <a:rPr lang="en-US" smtClean="0">
                <a:solidFill>
                  <a:srgbClr val="000000"/>
                </a:solidFill>
              </a:rPr>
              <a:pPr/>
              <a:t>14</a:t>
            </a:fld>
            <a:endParaRPr lang="en-US">
              <a:solidFill>
                <a:srgbClr val="000000"/>
              </a:solidFill>
            </a:endParaRPr>
          </a:p>
        </p:txBody>
      </p:sp>
      <p:pic>
        <p:nvPicPr>
          <p:cNvPr id="15" name="Picture 14">
            <a:extLst>
              <a:ext uri="{FF2B5EF4-FFF2-40B4-BE49-F238E27FC236}">
                <a16:creationId xmlns:a16="http://schemas.microsoft.com/office/drawing/2014/main" id="{CA00C578-9215-8940-BA3B-C14E3F9FE661}"/>
              </a:ext>
            </a:extLst>
          </p:cNvPr>
          <p:cNvPicPr>
            <a:picLocks noChangeAspect="1"/>
          </p:cNvPicPr>
          <p:nvPr/>
        </p:nvPicPr>
        <p:blipFill rotWithShape="1">
          <a:blip r:embed="rId4"/>
          <a:srcRect l="16950" r="17360" b="49909"/>
          <a:stretch/>
        </p:blipFill>
        <p:spPr>
          <a:xfrm>
            <a:off x="9736644" y="1509965"/>
            <a:ext cx="2300644" cy="1438725"/>
          </a:xfrm>
          <a:prstGeom prst="rect">
            <a:avLst/>
          </a:prstGeom>
        </p:spPr>
      </p:pic>
      <p:sp>
        <p:nvSpPr>
          <p:cNvPr id="6" name="TextBox 5">
            <a:extLst>
              <a:ext uri="{FF2B5EF4-FFF2-40B4-BE49-F238E27FC236}">
                <a16:creationId xmlns:a16="http://schemas.microsoft.com/office/drawing/2014/main" id="{0BEFF814-AD08-2748-9EB4-C508352B62E8}"/>
              </a:ext>
            </a:extLst>
          </p:cNvPr>
          <p:cNvSpPr txBox="1"/>
          <p:nvPr/>
        </p:nvSpPr>
        <p:spPr>
          <a:xfrm>
            <a:off x="6700364" y="552672"/>
            <a:ext cx="3414717" cy="338554"/>
          </a:xfrm>
          <a:prstGeom prst="rect">
            <a:avLst/>
          </a:prstGeom>
          <a:noFill/>
        </p:spPr>
        <p:txBody>
          <a:bodyPr wrap="none" rtlCol="0">
            <a:spAutoFit/>
          </a:bodyPr>
          <a:lstStyle/>
          <a:p>
            <a:pPr algn="l"/>
            <a:r>
              <a:rPr lang="en-US" sz="1600" dirty="0"/>
              <a:t>Interstate transmission included:</a:t>
            </a:r>
          </a:p>
        </p:txBody>
      </p:sp>
      <p:sp>
        <p:nvSpPr>
          <p:cNvPr id="18" name="TextBox 17">
            <a:extLst>
              <a:ext uri="{FF2B5EF4-FFF2-40B4-BE49-F238E27FC236}">
                <a16:creationId xmlns:a16="http://schemas.microsoft.com/office/drawing/2014/main" id="{95D04DD6-CE70-9647-84B4-A193E92F534C}"/>
              </a:ext>
            </a:extLst>
          </p:cNvPr>
          <p:cNvSpPr txBox="1"/>
          <p:nvPr/>
        </p:nvSpPr>
        <p:spPr>
          <a:xfrm>
            <a:off x="5479139" y="927400"/>
            <a:ext cx="1392308" cy="954107"/>
          </a:xfrm>
          <a:prstGeom prst="rect">
            <a:avLst/>
          </a:prstGeom>
          <a:noFill/>
        </p:spPr>
        <p:txBody>
          <a:bodyPr wrap="square" rtlCol="0">
            <a:spAutoFit/>
          </a:bodyPr>
          <a:lstStyle/>
          <a:p>
            <a:pPr algn="l"/>
            <a:r>
              <a:rPr lang="en-US" sz="1400" dirty="0">
                <a:solidFill>
                  <a:srgbClr val="AF332C"/>
                </a:solidFill>
              </a:rPr>
              <a:t>+ New interregional across interconnects</a:t>
            </a:r>
          </a:p>
        </p:txBody>
      </p:sp>
      <p:sp>
        <p:nvSpPr>
          <p:cNvPr id="19" name="TextBox 18">
            <a:extLst>
              <a:ext uri="{FF2B5EF4-FFF2-40B4-BE49-F238E27FC236}">
                <a16:creationId xmlns:a16="http://schemas.microsoft.com/office/drawing/2014/main" id="{4DB29635-631C-B84A-A474-5D82650DE1B7}"/>
              </a:ext>
            </a:extLst>
          </p:cNvPr>
          <p:cNvSpPr txBox="1"/>
          <p:nvPr/>
        </p:nvSpPr>
        <p:spPr>
          <a:xfrm>
            <a:off x="6958997" y="927400"/>
            <a:ext cx="1375137" cy="954107"/>
          </a:xfrm>
          <a:prstGeom prst="rect">
            <a:avLst/>
          </a:prstGeom>
          <a:noFill/>
        </p:spPr>
        <p:txBody>
          <a:bodyPr wrap="square" rtlCol="0">
            <a:spAutoFit/>
          </a:bodyPr>
          <a:lstStyle/>
          <a:p>
            <a:pPr algn="l"/>
            <a:r>
              <a:rPr lang="en-US" sz="1400" dirty="0">
                <a:solidFill>
                  <a:srgbClr val="B26327"/>
                </a:solidFill>
              </a:rPr>
              <a:t>+ New interregional within interconnects</a:t>
            </a:r>
          </a:p>
        </p:txBody>
      </p:sp>
      <p:sp>
        <p:nvSpPr>
          <p:cNvPr id="25" name="TextBox 24">
            <a:extLst>
              <a:ext uri="{FF2B5EF4-FFF2-40B4-BE49-F238E27FC236}">
                <a16:creationId xmlns:a16="http://schemas.microsoft.com/office/drawing/2014/main" id="{A20AD1A2-4A74-8A45-A4D3-72585960F872}"/>
              </a:ext>
            </a:extLst>
          </p:cNvPr>
          <p:cNvSpPr txBox="1"/>
          <p:nvPr/>
        </p:nvSpPr>
        <p:spPr>
          <a:xfrm>
            <a:off x="8268953" y="927400"/>
            <a:ext cx="1309378" cy="523220"/>
          </a:xfrm>
          <a:prstGeom prst="rect">
            <a:avLst/>
          </a:prstGeom>
          <a:noFill/>
        </p:spPr>
        <p:txBody>
          <a:bodyPr wrap="square" rtlCol="0">
            <a:spAutoFit/>
          </a:bodyPr>
          <a:lstStyle/>
          <a:p>
            <a:pPr algn="l"/>
            <a:r>
              <a:rPr lang="en-US" sz="1400" dirty="0">
                <a:solidFill>
                  <a:srgbClr val="BC8459"/>
                </a:solidFill>
              </a:rPr>
              <a:t>+ Existing interregional</a:t>
            </a:r>
          </a:p>
        </p:txBody>
      </p:sp>
      <p:sp>
        <p:nvSpPr>
          <p:cNvPr id="26" name="TextBox 25">
            <a:extLst>
              <a:ext uri="{FF2B5EF4-FFF2-40B4-BE49-F238E27FC236}">
                <a16:creationId xmlns:a16="http://schemas.microsoft.com/office/drawing/2014/main" id="{0BB272A8-9595-6C49-BE0C-4E6BAD8B2D42}"/>
              </a:ext>
            </a:extLst>
          </p:cNvPr>
          <p:cNvSpPr txBox="1"/>
          <p:nvPr/>
        </p:nvSpPr>
        <p:spPr>
          <a:xfrm>
            <a:off x="9578331" y="927400"/>
            <a:ext cx="980907" cy="523220"/>
          </a:xfrm>
          <a:prstGeom prst="rect">
            <a:avLst/>
          </a:prstGeom>
          <a:noFill/>
        </p:spPr>
        <p:txBody>
          <a:bodyPr wrap="square" rtlCol="0">
            <a:spAutoFit/>
          </a:bodyPr>
          <a:lstStyle/>
          <a:p>
            <a:pPr algn="l"/>
            <a:r>
              <a:rPr lang="en-US" sz="1400" dirty="0">
                <a:solidFill>
                  <a:srgbClr val="427E31"/>
                </a:solidFill>
              </a:rPr>
              <a:t>+ New regional</a:t>
            </a:r>
          </a:p>
        </p:txBody>
      </p:sp>
      <p:sp>
        <p:nvSpPr>
          <p:cNvPr id="27" name="TextBox 26">
            <a:extLst>
              <a:ext uri="{FF2B5EF4-FFF2-40B4-BE49-F238E27FC236}">
                <a16:creationId xmlns:a16="http://schemas.microsoft.com/office/drawing/2014/main" id="{A4C227FA-2B88-7044-99B6-96B37E6FE9E4}"/>
              </a:ext>
            </a:extLst>
          </p:cNvPr>
          <p:cNvSpPr txBox="1"/>
          <p:nvPr/>
        </p:nvSpPr>
        <p:spPr>
          <a:xfrm>
            <a:off x="10528323" y="927400"/>
            <a:ext cx="1048400" cy="523220"/>
          </a:xfrm>
          <a:prstGeom prst="rect">
            <a:avLst/>
          </a:prstGeom>
          <a:noFill/>
        </p:spPr>
        <p:txBody>
          <a:bodyPr wrap="square" rtlCol="0">
            <a:spAutoFit/>
          </a:bodyPr>
          <a:lstStyle/>
          <a:p>
            <a:pPr algn="l"/>
            <a:r>
              <a:rPr lang="en-US" sz="1400" dirty="0">
                <a:solidFill>
                  <a:srgbClr val="719D63"/>
                </a:solidFill>
              </a:rPr>
              <a:t>+ Existing regional</a:t>
            </a:r>
          </a:p>
        </p:txBody>
      </p:sp>
      <p:sp>
        <p:nvSpPr>
          <p:cNvPr id="28" name="TextBox 27">
            <a:extLst>
              <a:ext uri="{FF2B5EF4-FFF2-40B4-BE49-F238E27FC236}">
                <a16:creationId xmlns:a16="http://schemas.microsoft.com/office/drawing/2014/main" id="{4366F4CE-D010-5F4C-A0DA-E9D574E80EFE}"/>
              </a:ext>
            </a:extLst>
          </p:cNvPr>
          <p:cNvSpPr txBox="1"/>
          <p:nvPr/>
        </p:nvSpPr>
        <p:spPr>
          <a:xfrm>
            <a:off x="11565820" y="927400"/>
            <a:ext cx="626180" cy="307777"/>
          </a:xfrm>
          <a:prstGeom prst="rect">
            <a:avLst/>
          </a:prstGeom>
          <a:noFill/>
        </p:spPr>
        <p:txBody>
          <a:bodyPr wrap="square" rtlCol="0">
            <a:spAutoFit/>
          </a:bodyPr>
          <a:lstStyle/>
          <a:p>
            <a:pPr algn="l"/>
            <a:r>
              <a:rPr lang="en-US" sz="1400" dirty="0">
                <a:solidFill>
                  <a:srgbClr val="326495"/>
                </a:solidFill>
              </a:rPr>
              <a:t>None</a:t>
            </a:r>
          </a:p>
        </p:txBody>
      </p:sp>
      <p:sp>
        <p:nvSpPr>
          <p:cNvPr id="38" name="TextBox 37">
            <a:extLst>
              <a:ext uri="{FF2B5EF4-FFF2-40B4-BE49-F238E27FC236}">
                <a16:creationId xmlns:a16="http://schemas.microsoft.com/office/drawing/2014/main" id="{90FAB0D8-8491-154E-83E6-A8F1170BD36E}"/>
              </a:ext>
            </a:extLst>
          </p:cNvPr>
          <p:cNvSpPr txBox="1"/>
          <p:nvPr/>
        </p:nvSpPr>
        <p:spPr>
          <a:xfrm>
            <a:off x="5613401" y="4051577"/>
            <a:ext cx="6474849" cy="400110"/>
          </a:xfrm>
          <a:prstGeom prst="rect">
            <a:avLst/>
          </a:prstGeom>
          <a:noFill/>
        </p:spPr>
        <p:txBody>
          <a:bodyPr wrap="none" rtlCol="0">
            <a:spAutoFit/>
          </a:bodyPr>
          <a:lstStyle/>
          <a:p>
            <a:pPr algn="l"/>
            <a:r>
              <a:rPr lang="en-US" dirty="0">
                <a:sym typeface="Wingdings" pitchFamily="2" charset="2"/>
              </a:rPr>
              <a:t>Lowest SCOE without new inter-state transmission:</a:t>
            </a:r>
          </a:p>
        </p:txBody>
      </p:sp>
      <p:cxnSp>
        <p:nvCxnSpPr>
          <p:cNvPr id="39" name="Straight Arrow Connector 38">
            <a:extLst>
              <a:ext uri="{FF2B5EF4-FFF2-40B4-BE49-F238E27FC236}">
                <a16:creationId xmlns:a16="http://schemas.microsoft.com/office/drawing/2014/main" id="{71280D89-5938-FB47-B7B6-BF357916E50A}"/>
              </a:ext>
            </a:extLst>
          </p:cNvPr>
          <p:cNvCxnSpPr>
            <a:cxnSpLocks/>
            <a:stCxn id="40" idx="1"/>
          </p:cNvCxnSpPr>
          <p:nvPr/>
        </p:nvCxnSpPr>
        <p:spPr bwMode="auto">
          <a:xfrm flipH="1" flipV="1">
            <a:off x="3927107" y="2589196"/>
            <a:ext cx="1686294" cy="2033732"/>
          </a:xfrm>
          <a:prstGeom prst="straightConnector1">
            <a:avLst/>
          </a:prstGeom>
          <a:solidFill>
            <a:schemeClr val="accent1"/>
          </a:solidFill>
          <a:ln w="31750" cap="flat" cmpd="sng" algn="ctr">
            <a:solidFill>
              <a:srgbClr val="000000">
                <a:alpha val="50196"/>
              </a:srgbClr>
            </a:solidFill>
            <a:prstDash val="sysDot"/>
            <a:round/>
            <a:headEnd type="none" w="med" len="med"/>
            <a:tailEnd type="triangle" w="lg" len="lg"/>
          </a:ln>
          <a:effectLst/>
        </p:spPr>
      </p:cxnSp>
      <p:sp>
        <p:nvSpPr>
          <p:cNvPr id="40" name="TextBox 39">
            <a:extLst>
              <a:ext uri="{FF2B5EF4-FFF2-40B4-BE49-F238E27FC236}">
                <a16:creationId xmlns:a16="http://schemas.microsoft.com/office/drawing/2014/main" id="{47E9EDFC-E8E5-CB43-8BE6-3C28FC857752}"/>
              </a:ext>
            </a:extLst>
          </p:cNvPr>
          <p:cNvSpPr txBox="1"/>
          <p:nvPr/>
        </p:nvSpPr>
        <p:spPr>
          <a:xfrm>
            <a:off x="5613401" y="4422873"/>
            <a:ext cx="4009431" cy="400110"/>
          </a:xfrm>
          <a:prstGeom prst="rect">
            <a:avLst/>
          </a:prstGeom>
          <a:noFill/>
        </p:spPr>
        <p:txBody>
          <a:bodyPr wrap="none" rtlCol="0">
            <a:spAutoFit/>
          </a:bodyPr>
          <a:lstStyle/>
          <a:p>
            <a:pPr marL="342900" indent="-342900" algn="l">
              <a:buFont typeface="Arial" panose="020B0604020202020204" pitchFamily="34" charset="0"/>
              <a:buChar char="•"/>
            </a:pPr>
            <a:r>
              <a:rPr lang="en-US" b="0" dirty="0">
                <a:sym typeface="Wingdings" pitchFamily="2" charset="2"/>
              </a:rPr>
              <a:t>$4000/kW new flexible nuclear</a:t>
            </a:r>
          </a:p>
        </p:txBody>
      </p:sp>
      <p:sp>
        <p:nvSpPr>
          <p:cNvPr id="41" name="TextBox 40">
            <a:extLst>
              <a:ext uri="{FF2B5EF4-FFF2-40B4-BE49-F238E27FC236}">
                <a16:creationId xmlns:a16="http://schemas.microsoft.com/office/drawing/2014/main" id="{77FCBAA3-4D39-5D47-9B64-BC3C823DFAAE}"/>
              </a:ext>
            </a:extLst>
          </p:cNvPr>
          <p:cNvSpPr txBox="1"/>
          <p:nvPr/>
        </p:nvSpPr>
        <p:spPr>
          <a:xfrm>
            <a:off x="5613401" y="5218737"/>
            <a:ext cx="4746812" cy="400110"/>
          </a:xfrm>
          <a:prstGeom prst="rect">
            <a:avLst/>
          </a:prstGeom>
          <a:noFill/>
        </p:spPr>
        <p:txBody>
          <a:bodyPr wrap="none" rtlCol="0">
            <a:spAutoFit/>
          </a:bodyPr>
          <a:lstStyle/>
          <a:p>
            <a:pPr marL="342900" indent="-342900" algn="l">
              <a:buFont typeface="Arial" panose="020B0604020202020204" pitchFamily="34" charset="0"/>
              <a:buChar char="•"/>
            </a:pPr>
            <a:r>
              <a:rPr lang="en-US" b="0" dirty="0">
                <a:sym typeface="Wingdings" pitchFamily="2" charset="2"/>
              </a:rPr>
              <a:t>$5/kWh long-duration energy storage</a:t>
            </a:r>
          </a:p>
        </p:txBody>
      </p:sp>
      <p:cxnSp>
        <p:nvCxnSpPr>
          <p:cNvPr id="42" name="Straight Arrow Connector 41">
            <a:extLst>
              <a:ext uri="{FF2B5EF4-FFF2-40B4-BE49-F238E27FC236}">
                <a16:creationId xmlns:a16="http://schemas.microsoft.com/office/drawing/2014/main" id="{5E66764E-584B-9A4E-91B6-BC65504F0922}"/>
              </a:ext>
            </a:extLst>
          </p:cNvPr>
          <p:cNvCxnSpPr>
            <a:cxnSpLocks/>
            <a:stCxn id="41" idx="1"/>
          </p:cNvCxnSpPr>
          <p:nvPr/>
        </p:nvCxnSpPr>
        <p:spPr bwMode="auto">
          <a:xfrm flipH="1" flipV="1">
            <a:off x="3927107" y="2948690"/>
            <a:ext cx="1686294" cy="2470102"/>
          </a:xfrm>
          <a:prstGeom prst="straightConnector1">
            <a:avLst/>
          </a:prstGeom>
          <a:solidFill>
            <a:schemeClr val="accent1"/>
          </a:solidFill>
          <a:ln w="31750" cap="flat" cmpd="sng" algn="ctr">
            <a:solidFill>
              <a:srgbClr val="000000">
                <a:alpha val="50196"/>
              </a:srgbClr>
            </a:solidFill>
            <a:prstDash val="sysDot"/>
            <a:round/>
            <a:headEnd type="none" w="med" len="med"/>
            <a:tailEnd type="triangle" w="lg" len="lg"/>
          </a:ln>
          <a:effectLst/>
        </p:spPr>
      </p:cxnSp>
      <p:sp>
        <p:nvSpPr>
          <p:cNvPr id="43" name="TextBox 42">
            <a:extLst>
              <a:ext uri="{FF2B5EF4-FFF2-40B4-BE49-F238E27FC236}">
                <a16:creationId xmlns:a16="http://schemas.microsoft.com/office/drawing/2014/main" id="{8C399239-74F2-034F-8ED1-AB088A37E8CC}"/>
              </a:ext>
            </a:extLst>
          </p:cNvPr>
          <p:cNvSpPr txBox="1"/>
          <p:nvPr/>
        </p:nvSpPr>
        <p:spPr>
          <a:xfrm>
            <a:off x="7780661" y="4820806"/>
            <a:ext cx="441146" cy="400110"/>
          </a:xfrm>
          <a:prstGeom prst="rect">
            <a:avLst/>
          </a:prstGeom>
          <a:noFill/>
        </p:spPr>
        <p:txBody>
          <a:bodyPr wrap="none" rtlCol="0">
            <a:spAutoFit/>
          </a:bodyPr>
          <a:lstStyle/>
          <a:p>
            <a:pPr algn="l"/>
            <a:r>
              <a:rPr lang="en-US" dirty="0">
                <a:sym typeface="Wingdings" pitchFamily="2" charset="2"/>
              </a:rPr>
              <a:t>or</a:t>
            </a:r>
          </a:p>
        </p:txBody>
      </p:sp>
      <p:sp>
        <p:nvSpPr>
          <p:cNvPr id="44" name="TextBox 43">
            <a:extLst>
              <a:ext uri="{FF2B5EF4-FFF2-40B4-BE49-F238E27FC236}">
                <a16:creationId xmlns:a16="http://schemas.microsoft.com/office/drawing/2014/main" id="{15347E8F-3741-194A-96E2-B4F83151E168}"/>
              </a:ext>
            </a:extLst>
          </p:cNvPr>
          <p:cNvSpPr txBox="1"/>
          <p:nvPr/>
        </p:nvSpPr>
        <p:spPr>
          <a:xfrm>
            <a:off x="5613401" y="2685778"/>
            <a:ext cx="5076133" cy="1015663"/>
          </a:xfrm>
          <a:prstGeom prst="rect">
            <a:avLst/>
          </a:prstGeom>
          <a:noFill/>
        </p:spPr>
        <p:txBody>
          <a:bodyPr wrap="none" rtlCol="0">
            <a:spAutoFit/>
          </a:bodyPr>
          <a:lstStyle/>
          <a:p>
            <a:pPr algn="l"/>
            <a:r>
              <a:rPr lang="en-US" dirty="0">
                <a:sym typeface="Wingdings" pitchFamily="2" charset="2"/>
              </a:rPr>
              <a:t>Lowest SCOE overall: </a:t>
            </a:r>
          </a:p>
          <a:p>
            <a:pPr marL="342900" indent="-342900" algn="l">
              <a:buFont typeface="Arial" panose="020B0604020202020204" pitchFamily="34" charset="0"/>
              <a:buChar char="•"/>
            </a:pPr>
            <a:r>
              <a:rPr lang="en-US" b="0" dirty="0">
                <a:sym typeface="Wingdings" pitchFamily="2" charset="2"/>
              </a:rPr>
              <a:t>ATB</a:t>
            </a:r>
            <a:r>
              <a:rPr lang="en-US" b="0" baseline="-25000" dirty="0">
                <a:sym typeface="Wingdings" pitchFamily="2" charset="2"/>
              </a:rPr>
              <a:t>2019</a:t>
            </a:r>
            <a:r>
              <a:rPr lang="en-US" b="0" dirty="0">
                <a:sym typeface="Wingdings" pitchFamily="2" charset="2"/>
              </a:rPr>
              <a:t> “low”* costs for PV, wind, Li-ion</a:t>
            </a:r>
          </a:p>
          <a:p>
            <a:pPr marL="342900" indent="-342900" algn="l">
              <a:buFont typeface="Arial" panose="020B0604020202020204" pitchFamily="34" charset="0"/>
              <a:buChar char="•"/>
            </a:pPr>
            <a:r>
              <a:rPr lang="en-US" b="0" dirty="0">
                <a:sym typeface="Wingdings" pitchFamily="2" charset="2"/>
              </a:rPr>
              <a:t>New interregional transmission allowed</a:t>
            </a:r>
            <a:endParaRPr lang="en-US" b="0" dirty="0"/>
          </a:p>
        </p:txBody>
      </p:sp>
      <p:cxnSp>
        <p:nvCxnSpPr>
          <p:cNvPr id="45" name="Straight Arrow Connector 44">
            <a:extLst>
              <a:ext uri="{FF2B5EF4-FFF2-40B4-BE49-F238E27FC236}">
                <a16:creationId xmlns:a16="http://schemas.microsoft.com/office/drawing/2014/main" id="{579D6BA4-81B8-1C4B-AEBB-419A0835D69F}"/>
              </a:ext>
            </a:extLst>
          </p:cNvPr>
          <p:cNvCxnSpPr>
            <a:cxnSpLocks/>
          </p:cNvCxnSpPr>
          <p:nvPr/>
        </p:nvCxnSpPr>
        <p:spPr bwMode="auto">
          <a:xfrm flipH="1" flipV="1">
            <a:off x="3724977" y="2781701"/>
            <a:ext cx="1888426" cy="411909"/>
          </a:xfrm>
          <a:prstGeom prst="straightConnector1">
            <a:avLst/>
          </a:prstGeom>
          <a:solidFill>
            <a:schemeClr val="accent1"/>
          </a:solidFill>
          <a:ln w="31750" cap="flat" cmpd="sng" algn="ctr">
            <a:solidFill>
              <a:srgbClr val="000000">
                <a:alpha val="50196"/>
              </a:srgbClr>
            </a:solidFill>
            <a:prstDash val="solid"/>
            <a:round/>
            <a:headEnd type="none" w="med" len="med"/>
            <a:tailEnd type="triangle" w="lg" len="lg"/>
          </a:ln>
          <a:effectLst/>
        </p:spPr>
      </p:cxnSp>
      <p:sp>
        <p:nvSpPr>
          <p:cNvPr id="46" name="TextBox 45">
            <a:extLst>
              <a:ext uri="{FF2B5EF4-FFF2-40B4-BE49-F238E27FC236}">
                <a16:creationId xmlns:a16="http://schemas.microsoft.com/office/drawing/2014/main" id="{05DE23B3-73C9-CF45-8746-746749831AB9}"/>
              </a:ext>
            </a:extLst>
          </p:cNvPr>
          <p:cNvSpPr txBox="1"/>
          <p:nvPr/>
        </p:nvSpPr>
        <p:spPr>
          <a:xfrm>
            <a:off x="6465651" y="5831185"/>
            <a:ext cx="4478273" cy="707886"/>
          </a:xfrm>
          <a:prstGeom prst="rect">
            <a:avLst/>
          </a:prstGeom>
          <a:solidFill>
            <a:srgbClr val="FFFD78"/>
          </a:solidFill>
        </p:spPr>
        <p:txBody>
          <a:bodyPr wrap="square" rtlCol="0">
            <a:spAutoFit/>
          </a:bodyPr>
          <a:lstStyle/>
          <a:p>
            <a:pPr algn="l"/>
            <a:r>
              <a:rPr lang="en-US" b="0" dirty="0"/>
              <a:t>→ Multiple potential paths to low-cost zero-carbon systems for the US</a:t>
            </a:r>
          </a:p>
        </p:txBody>
      </p:sp>
    </p:spTree>
    <p:extLst>
      <p:ext uri="{BB962C8B-B14F-4D97-AF65-F5344CB8AC3E}">
        <p14:creationId xmlns:p14="http://schemas.microsoft.com/office/powerpoint/2010/main" val="36525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P spid="43" grpId="0"/>
      <p:bldP spid="44" grpId="0"/>
      <p:bldP spid="4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3709-E6D3-074B-A843-9D937927CC10}"/>
              </a:ext>
            </a:extLst>
          </p:cNvPr>
          <p:cNvSpPr>
            <a:spLocks noGrp="1"/>
          </p:cNvSpPr>
          <p:nvPr>
            <p:ph type="title"/>
          </p:nvPr>
        </p:nvSpPr>
        <p:spPr/>
        <p:txBody>
          <a:bodyPr/>
          <a:lstStyle/>
          <a:p>
            <a:r>
              <a:rPr lang="en-US" dirty="0"/>
              <a:t>Lower decarbonization costs for interconnected system</a:t>
            </a:r>
          </a:p>
        </p:txBody>
      </p:sp>
      <p:sp>
        <p:nvSpPr>
          <p:cNvPr id="4" name="Slide Number Placeholder 3">
            <a:extLst>
              <a:ext uri="{FF2B5EF4-FFF2-40B4-BE49-F238E27FC236}">
                <a16:creationId xmlns:a16="http://schemas.microsoft.com/office/drawing/2014/main" id="{0EA1104B-2539-7545-B8FB-B3CC6DE8D156}"/>
              </a:ext>
            </a:extLst>
          </p:cNvPr>
          <p:cNvSpPr>
            <a:spLocks noGrp="1"/>
          </p:cNvSpPr>
          <p:nvPr>
            <p:ph type="sldNum" sz="quarter" idx="11"/>
          </p:nvPr>
        </p:nvSpPr>
        <p:spPr/>
        <p:txBody>
          <a:bodyPr/>
          <a:lstStyle/>
          <a:p>
            <a:fld id="{F7E17FD2-7DF7-4AAA-9090-3492EE4EE653}" type="slidenum">
              <a:rPr lang="en-US" smtClean="0">
                <a:solidFill>
                  <a:srgbClr val="000000"/>
                </a:solidFill>
              </a:rPr>
              <a:pPr/>
              <a:t>15</a:t>
            </a:fld>
            <a:endParaRPr lang="en-US">
              <a:solidFill>
                <a:srgbClr val="000000"/>
              </a:solidFill>
            </a:endParaRPr>
          </a:p>
        </p:txBody>
      </p:sp>
      <p:pic>
        <p:nvPicPr>
          <p:cNvPr id="5" name="Picture 4">
            <a:extLst>
              <a:ext uri="{FF2B5EF4-FFF2-40B4-BE49-F238E27FC236}">
                <a16:creationId xmlns:a16="http://schemas.microsoft.com/office/drawing/2014/main" id="{E4CDE841-41B8-E249-8F2C-18EB9B6FC26E}"/>
              </a:ext>
            </a:extLst>
          </p:cNvPr>
          <p:cNvPicPr>
            <a:picLocks noChangeAspect="1"/>
          </p:cNvPicPr>
          <p:nvPr/>
        </p:nvPicPr>
        <p:blipFill rotWithShape="1">
          <a:blip r:embed="rId3"/>
          <a:srcRect b="58330"/>
          <a:stretch/>
        </p:blipFill>
        <p:spPr>
          <a:xfrm>
            <a:off x="-2" y="929867"/>
            <a:ext cx="12192002" cy="3309630"/>
          </a:xfrm>
          <a:prstGeom prst="rect">
            <a:avLst/>
          </a:prstGeom>
        </p:spPr>
      </p:pic>
      <p:sp>
        <p:nvSpPr>
          <p:cNvPr id="3" name="Rectangle 2">
            <a:extLst>
              <a:ext uri="{FF2B5EF4-FFF2-40B4-BE49-F238E27FC236}">
                <a16:creationId xmlns:a16="http://schemas.microsoft.com/office/drawing/2014/main" id="{F453C6EE-D654-B247-B05F-95D1B81E604E}"/>
              </a:ext>
            </a:extLst>
          </p:cNvPr>
          <p:cNvSpPr/>
          <p:nvPr/>
        </p:nvSpPr>
        <p:spPr bwMode="auto">
          <a:xfrm>
            <a:off x="11738919" y="2681416"/>
            <a:ext cx="234778" cy="1068860"/>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9AF3311B-8654-6649-B5E9-9D5FE35B01B5}"/>
              </a:ext>
            </a:extLst>
          </p:cNvPr>
          <p:cNvSpPr/>
          <p:nvPr/>
        </p:nvSpPr>
        <p:spPr bwMode="auto">
          <a:xfrm>
            <a:off x="11734800" y="3733800"/>
            <a:ext cx="234778" cy="529281"/>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ED2121CF-5732-6B4C-91B0-D3152A5DBFB8}"/>
              </a:ext>
            </a:extLst>
          </p:cNvPr>
          <p:cNvSpPr txBox="1"/>
          <p:nvPr/>
        </p:nvSpPr>
        <p:spPr>
          <a:xfrm>
            <a:off x="0" y="4286487"/>
            <a:ext cx="3874779" cy="400110"/>
          </a:xfrm>
          <a:prstGeom prst="rect">
            <a:avLst/>
          </a:prstGeom>
          <a:solidFill>
            <a:srgbClr val="ACC8DE"/>
          </a:solidFill>
        </p:spPr>
        <p:txBody>
          <a:bodyPr wrap="none" rtlCol="0">
            <a:spAutoFit/>
          </a:bodyPr>
          <a:lstStyle/>
          <a:p>
            <a:pPr algn="l"/>
            <a:r>
              <a:rPr lang="en-US" b="0" dirty="0"/>
              <a:t>Bars: 100% CES, full 2007-2013</a:t>
            </a:r>
          </a:p>
        </p:txBody>
      </p:sp>
      <p:sp>
        <p:nvSpPr>
          <p:cNvPr id="17" name="TextBox 16">
            <a:extLst>
              <a:ext uri="{FF2B5EF4-FFF2-40B4-BE49-F238E27FC236}">
                <a16:creationId xmlns:a16="http://schemas.microsoft.com/office/drawing/2014/main" id="{8278094B-FA39-3644-85D1-EC06F8B9FECE}"/>
              </a:ext>
            </a:extLst>
          </p:cNvPr>
          <p:cNvSpPr txBox="1"/>
          <p:nvPr/>
        </p:nvSpPr>
        <p:spPr>
          <a:xfrm>
            <a:off x="1" y="4686597"/>
            <a:ext cx="4240263" cy="400110"/>
          </a:xfrm>
          <a:prstGeom prst="rect">
            <a:avLst/>
          </a:prstGeom>
          <a:noFill/>
        </p:spPr>
        <p:txBody>
          <a:bodyPr wrap="none" rtlCol="0">
            <a:spAutoFit/>
          </a:bodyPr>
          <a:lstStyle/>
          <a:p>
            <a:pPr algn="l"/>
            <a:r>
              <a:rPr lang="en-US" b="0" dirty="0"/>
              <a:t>Lines: 0% (left) to 100% (right) CES</a:t>
            </a:r>
          </a:p>
        </p:txBody>
      </p:sp>
      <p:sp>
        <p:nvSpPr>
          <p:cNvPr id="18" name="TextBox 17">
            <a:extLst>
              <a:ext uri="{FF2B5EF4-FFF2-40B4-BE49-F238E27FC236}">
                <a16:creationId xmlns:a16="http://schemas.microsoft.com/office/drawing/2014/main" id="{F674D93A-40F7-5646-A7F8-BC62C27A024E}"/>
              </a:ext>
            </a:extLst>
          </p:cNvPr>
          <p:cNvSpPr txBox="1"/>
          <p:nvPr/>
        </p:nvSpPr>
        <p:spPr>
          <a:xfrm>
            <a:off x="1" y="5066424"/>
            <a:ext cx="3615092" cy="400110"/>
          </a:xfrm>
          <a:prstGeom prst="rect">
            <a:avLst/>
          </a:prstGeom>
          <a:noFill/>
        </p:spPr>
        <p:txBody>
          <a:bodyPr wrap="none" rtlCol="0">
            <a:spAutoFit/>
          </a:bodyPr>
          <a:lstStyle/>
          <a:p>
            <a:pPr algn="l"/>
            <a:r>
              <a:rPr lang="en-US" b="0" dirty="0"/>
              <a:t>– ticks: 95%, 99%, 100% CES</a:t>
            </a:r>
          </a:p>
        </p:txBody>
      </p:sp>
      <p:pic>
        <p:nvPicPr>
          <p:cNvPr id="12" name="Picture 11">
            <a:extLst>
              <a:ext uri="{FF2B5EF4-FFF2-40B4-BE49-F238E27FC236}">
                <a16:creationId xmlns:a16="http://schemas.microsoft.com/office/drawing/2014/main" id="{1BDBC670-C27F-8447-AA66-7A3482F17D71}"/>
              </a:ext>
            </a:extLst>
          </p:cNvPr>
          <p:cNvPicPr>
            <a:picLocks noChangeAspect="1"/>
          </p:cNvPicPr>
          <p:nvPr/>
        </p:nvPicPr>
        <p:blipFill rotWithShape="1">
          <a:blip r:embed="rId3"/>
          <a:srcRect l="96224" t="22048" b="58033"/>
          <a:stretch/>
        </p:blipFill>
        <p:spPr>
          <a:xfrm>
            <a:off x="11731690" y="2680995"/>
            <a:ext cx="460310" cy="1582086"/>
          </a:xfrm>
          <a:prstGeom prst="rect">
            <a:avLst/>
          </a:prstGeom>
        </p:spPr>
      </p:pic>
      <p:sp>
        <p:nvSpPr>
          <p:cNvPr id="13" name="TextBox 12">
            <a:extLst>
              <a:ext uri="{FF2B5EF4-FFF2-40B4-BE49-F238E27FC236}">
                <a16:creationId xmlns:a16="http://schemas.microsoft.com/office/drawing/2014/main" id="{CE840E67-EC11-DA42-A73F-93D29643E4B0}"/>
              </a:ext>
            </a:extLst>
          </p:cNvPr>
          <p:cNvSpPr txBox="1"/>
          <p:nvPr/>
        </p:nvSpPr>
        <p:spPr>
          <a:xfrm>
            <a:off x="5011408" y="4826861"/>
            <a:ext cx="6427924" cy="1107996"/>
          </a:xfrm>
          <a:prstGeom prst="rect">
            <a:avLst/>
          </a:prstGeom>
          <a:solidFill>
            <a:srgbClr val="FFFD78"/>
          </a:solidFill>
        </p:spPr>
        <p:txBody>
          <a:bodyPr wrap="square" rtlCol="0">
            <a:spAutoFit/>
          </a:bodyPr>
          <a:lstStyle/>
          <a:p>
            <a:pPr algn="l"/>
            <a:r>
              <a:rPr lang="en-US" sz="2200" b="0" dirty="0"/>
              <a:t>Electricity cost increases significantly on approach to zero carbon for individual states, </a:t>
            </a:r>
          </a:p>
          <a:p>
            <a:pPr algn="l"/>
            <a:r>
              <a:rPr lang="en-US" sz="2200" b="0" dirty="0"/>
              <a:t>but to a</a:t>
            </a:r>
            <a:r>
              <a:rPr lang="en-US" sz="2200" dirty="0"/>
              <a:t> much smaller extent for full-US system</a:t>
            </a:r>
          </a:p>
        </p:txBody>
      </p:sp>
      <p:sp>
        <p:nvSpPr>
          <p:cNvPr id="6" name="TextBox 5">
            <a:extLst>
              <a:ext uri="{FF2B5EF4-FFF2-40B4-BE49-F238E27FC236}">
                <a16:creationId xmlns:a16="http://schemas.microsoft.com/office/drawing/2014/main" id="{2A7DCEF2-3605-F14F-9941-FA5C111A5DA3}"/>
              </a:ext>
            </a:extLst>
          </p:cNvPr>
          <p:cNvSpPr txBox="1"/>
          <p:nvPr/>
        </p:nvSpPr>
        <p:spPr>
          <a:xfrm>
            <a:off x="804154" y="1050588"/>
            <a:ext cx="1787669" cy="369332"/>
          </a:xfrm>
          <a:prstGeom prst="rect">
            <a:avLst/>
          </a:prstGeom>
          <a:solidFill>
            <a:schemeClr val="bg1"/>
          </a:solidFill>
        </p:spPr>
        <p:txBody>
          <a:bodyPr wrap="none" rtlCol="0">
            <a:spAutoFit/>
          </a:bodyPr>
          <a:lstStyle/>
          <a:p>
            <a:pPr algn="l"/>
            <a:r>
              <a:rPr lang="en-US" sz="1800" dirty="0"/>
              <a:t>Isolated states</a:t>
            </a:r>
          </a:p>
        </p:txBody>
      </p:sp>
      <p:sp>
        <p:nvSpPr>
          <p:cNvPr id="19" name="Content Placeholder 6">
            <a:extLst>
              <a:ext uri="{FF2B5EF4-FFF2-40B4-BE49-F238E27FC236}">
                <a16:creationId xmlns:a16="http://schemas.microsoft.com/office/drawing/2014/main" id="{BD3B9EC3-2759-580C-3F97-0868DA5D5A26}"/>
              </a:ext>
            </a:extLst>
          </p:cNvPr>
          <p:cNvSpPr txBox="1">
            <a:spLocks/>
          </p:cNvSpPr>
          <p:nvPr/>
        </p:nvSpPr>
        <p:spPr>
          <a:xfrm>
            <a:off x="5011408" y="6016173"/>
            <a:ext cx="6618340" cy="769441"/>
          </a:xfrm>
          <a:prstGeom prst="rect">
            <a:avLst/>
          </a:prstGeom>
          <a:solidFill>
            <a:srgbClr val="FFFD78"/>
          </a:solidFill>
        </p:spPr>
        <p:txBody>
          <a:bodyPr wrap="square">
            <a:spAutoFit/>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ea typeface="ＭＳ Ｐゴシック" charset="-128"/>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ea typeface="ＭＳ Ｐゴシック" charset="-128"/>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ea typeface="ＭＳ Ｐゴシック" charset="-128"/>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9pPr>
          </a:lstStyle>
          <a:p>
            <a:pPr marL="0" indent="0">
              <a:buNone/>
            </a:pPr>
            <a:r>
              <a:rPr lang="en-US" sz="2200" b="0" kern="0" dirty="0"/>
              <a:t>Reaching </a:t>
            </a:r>
            <a:r>
              <a:rPr lang="en-US" sz="2200" kern="0" dirty="0"/>
              <a:t>95% </a:t>
            </a:r>
            <a:r>
              <a:rPr lang="en-US" sz="2200" b="0" kern="0" dirty="0"/>
              <a:t>for the full US with new interregional transmission adds ~$10/MWh to no-policy cost</a:t>
            </a:r>
          </a:p>
        </p:txBody>
      </p:sp>
    </p:spTree>
    <p:extLst>
      <p:ext uri="{BB962C8B-B14F-4D97-AF65-F5344CB8AC3E}">
        <p14:creationId xmlns:p14="http://schemas.microsoft.com/office/powerpoint/2010/main" val="121636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31DCDE-A782-7741-BD59-7072DD791994}"/>
              </a:ext>
            </a:extLst>
          </p:cNvPr>
          <p:cNvPicPr>
            <a:picLocks noChangeAspect="1"/>
          </p:cNvPicPr>
          <p:nvPr/>
        </p:nvPicPr>
        <p:blipFill rotWithShape="1">
          <a:blip r:embed="rId3"/>
          <a:srcRect r="40282"/>
          <a:stretch/>
        </p:blipFill>
        <p:spPr>
          <a:xfrm rot="5400000">
            <a:off x="5485143" y="3361655"/>
            <a:ext cx="1896627" cy="3766114"/>
          </a:xfrm>
          <a:prstGeom prst="rect">
            <a:avLst/>
          </a:prstGeom>
        </p:spPr>
      </p:pic>
      <p:sp>
        <p:nvSpPr>
          <p:cNvPr id="2" name="Title 1">
            <a:extLst>
              <a:ext uri="{FF2B5EF4-FFF2-40B4-BE49-F238E27FC236}">
                <a16:creationId xmlns:a16="http://schemas.microsoft.com/office/drawing/2014/main" id="{D01A12EF-5165-F240-AC8B-B9841D70D31F}"/>
              </a:ext>
            </a:extLst>
          </p:cNvPr>
          <p:cNvSpPr>
            <a:spLocks noGrp="1"/>
          </p:cNvSpPr>
          <p:nvPr>
            <p:ph type="title"/>
          </p:nvPr>
        </p:nvSpPr>
        <p:spPr/>
        <p:txBody>
          <a:bodyPr/>
          <a:lstStyle/>
          <a:p>
            <a:r>
              <a:rPr lang="en-US" dirty="0"/>
              <a:t>Primary findings</a:t>
            </a:r>
          </a:p>
        </p:txBody>
      </p:sp>
      <p:sp>
        <p:nvSpPr>
          <p:cNvPr id="4" name="Slide Number Placeholder 3">
            <a:extLst>
              <a:ext uri="{FF2B5EF4-FFF2-40B4-BE49-F238E27FC236}">
                <a16:creationId xmlns:a16="http://schemas.microsoft.com/office/drawing/2014/main" id="{FA54779E-AC0E-C34E-9AAB-7AAC84E707CF}"/>
              </a:ext>
            </a:extLst>
          </p:cNvPr>
          <p:cNvSpPr>
            <a:spLocks noGrp="1"/>
          </p:cNvSpPr>
          <p:nvPr>
            <p:ph type="sldNum" sz="quarter" idx="11"/>
          </p:nvPr>
        </p:nvSpPr>
        <p:spPr/>
        <p:txBody>
          <a:bodyPr/>
          <a:lstStyle/>
          <a:p>
            <a:fld id="{F7E17FD2-7DF7-4AAA-9090-3492EE4EE653}" type="slidenum">
              <a:rPr lang="en-US" smtClean="0">
                <a:solidFill>
                  <a:srgbClr val="000000"/>
                </a:solidFill>
              </a:rPr>
              <a:pPr/>
              <a:t>16</a:t>
            </a:fld>
            <a:endParaRPr lang="en-US">
              <a:solidFill>
                <a:srgbClr val="000000"/>
              </a:solidFill>
            </a:endParaRPr>
          </a:p>
        </p:txBody>
      </p:sp>
      <p:sp>
        <p:nvSpPr>
          <p:cNvPr id="26" name="Content Placeholder 2">
            <a:extLst>
              <a:ext uri="{FF2B5EF4-FFF2-40B4-BE49-F238E27FC236}">
                <a16:creationId xmlns:a16="http://schemas.microsoft.com/office/drawing/2014/main" id="{E171BEE4-CD9A-404C-A3B5-ADF4AAD4DC44}"/>
              </a:ext>
            </a:extLst>
          </p:cNvPr>
          <p:cNvSpPr txBox="1">
            <a:spLocks/>
          </p:cNvSpPr>
          <p:nvPr/>
        </p:nvSpPr>
        <p:spPr bwMode="auto">
          <a:xfrm>
            <a:off x="0" y="590971"/>
            <a:ext cx="4454305" cy="1724695"/>
          </a:xfrm>
          <a:prstGeom prst="rect">
            <a:avLst/>
          </a:prstGeom>
          <a:solidFill>
            <a:srgbClr val="FFFD78"/>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ea typeface="ＭＳ Ｐゴシック" charset="-128"/>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ea typeface="ＭＳ Ｐゴシック" charset="-128"/>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ea typeface="ＭＳ Ｐゴシック" charset="-128"/>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9pPr>
          </a:lstStyle>
          <a:p>
            <a:pPr marL="233363" indent="-233363">
              <a:spcAft>
                <a:spcPts val="600"/>
              </a:spcAft>
            </a:pPr>
            <a:r>
              <a:rPr lang="en-US" sz="2000" b="0" kern="0" dirty="0"/>
              <a:t>Inter-regional </a:t>
            </a:r>
            <a:r>
              <a:rPr lang="en-US" sz="2000" kern="0" dirty="0"/>
              <a:t>transmission</a:t>
            </a:r>
            <a:r>
              <a:rPr lang="en-US" sz="2000" b="0" kern="0" dirty="0"/>
              <a:t> significantly reduces costs and storage needs in high-VRE systems</a:t>
            </a:r>
          </a:p>
          <a:p>
            <a:pPr marL="233363" indent="-233363">
              <a:spcAft>
                <a:spcPts val="600"/>
              </a:spcAft>
            </a:pPr>
            <a:r>
              <a:rPr lang="en-US" sz="2000" b="0" kern="0" dirty="0"/>
              <a:t>Interannual variability is important, especially for isolated systems</a:t>
            </a:r>
            <a:endParaRPr lang="en-US" sz="1800" b="0" kern="0" dirty="0"/>
          </a:p>
        </p:txBody>
      </p:sp>
      <p:sp>
        <p:nvSpPr>
          <p:cNvPr id="30" name="Content Placeholder 2">
            <a:extLst>
              <a:ext uri="{FF2B5EF4-FFF2-40B4-BE49-F238E27FC236}">
                <a16:creationId xmlns:a16="http://schemas.microsoft.com/office/drawing/2014/main" id="{454E1CC6-ECCC-564D-8627-66D37F3664BA}"/>
              </a:ext>
            </a:extLst>
          </p:cNvPr>
          <p:cNvSpPr txBox="1">
            <a:spLocks/>
          </p:cNvSpPr>
          <p:nvPr/>
        </p:nvSpPr>
        <p:spPr bwMode="auto">
          <a:xfrm>
            <a:off x="8515958" y="590972"/>
            <a:ext cx="3624556" cy="1300581"/>
          </a:xfrm>
          <a:prstGeom prst="rect">
            <a:avLst/>
          </a:prstGeom>
          <a:solidFill>
            <a:srgbClr val="FFFD78"/>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ea typeface="ＭＳ Ｐゴシック" charset="-128"/>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ea typeface="ＭＳ Ｐゴシック" charset="-128"/>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ea typeface="ＭＳ Ｐゴシック" charset="-128"/>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9pPr>
          </a:lstStyle>
          <a:p>
            <a:pPr marL="233363" indent="-233363">
              <a:spcAft>
                <a:spcPts val="600"/>
              </a:spcAft>
            </a:pPr>
            <a:r>
              <a:rPr lang="en-US" sz="2000" b="0" kern="0" dirty="0"/>
              <a:t>Decarbonization</a:t>
            </a:r>
            <a:r>
              <a:rPr lang="en-US" sz="2000" kern="0" dirty="0"/>
              <a:t> </a:t>
            </a:r>
            <a:r>
              <a:rPr lang="en-US" sz="2000" b="0" kern="0" dirty="0"/>
              <a:t>costs are significantly lower for </a:t>
            </a:r>
            <a:r>
              <a:rPr lang="en-US" sz="2000" kern="0" dirty="0"/>
              <a:t>integrated </a:t>
            </a:r>
            <a:r>
              <a:rPr lang="en-US" sz="2000" b="0" kern="0" dirty="0"/>
              <a:t>US-scale system than for isolated states</a:t>
            </a:r>
          </a:p>
        </p:txBody>
      </p:sp>
      <p:sp>
        <p:nvSpPr>
          <p:cNvPr id="39" name="Content Placeholder 2">
            <a:extLst>
              <a:ext uri="{FF2B5EF4-FFF2-40B4-BE49-F238E27FC236}">
                <a16:creationId xmlns:a16="http://schemas.microsoft.com/office/drawing/2014/main" id="{EE7A8AD1-1ADE-8345-8E64-1CF09DA5FE85}"/>
              </a:ext>
            </a:extLst>
          </p:cNvPr>
          <p:cNvSpPr txBox="1">
            <a:spLocks/>
          </p:cNvSpPr>
          <p:nvPr/>
        </p:nvSpPr>
        <p:spPr bwMode="auto">
          <a:xfrm>
            <a:off x="4650125" y="590973"/>
            <a:ext cx="3586909" cy="1300580"/>
          </a:xfrm>
          <a:prstGeom prst="rect">
            <a:avLst/>
          </a:prstGeom>
          <a:solidFill>
            <a:srgbClr val="FFFD78"/>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ea typeface="ＭＳ Ｐゴシック" charset="-128"/>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ea typeface="ＭＳ Ｐゴシック" charset="-128"/>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ea typeface="ＭＳ Ｐゴシック" charset="-128"/>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9pPr>
          </a:lstStyle>
          <a:p>
            <a:pPr marL="233363" indent="-233363">
              <a:spcAft>
                <a:spcPts val="600"/>
              </a:spcAft>
            </a:pPr>
            <a:r>
              <a:rPr lang="en-US" sz="2000" b="0" kern="0" dirty="0"/>
              <a:t>Zero-carbon electricity system for contiguous US is feasible with today’s tech at 1-hour multi-year resolution</a:t>
            </a:r>
          </a:p>
        </p:txBody>
      </p:sp>
      <p:sp>
        <p:nvSpPr>
          <p:cNvPr id="40" name="TextBox 39">
            <a:extLst>
              <a:ext uri="{FF2B5EF4-FFF2-40B4-BE49-F238E27FC236}">
                <a16:creationId xmlns:a16="http://schemas.microsoft.com/office/drawing/2014/main" id="{F380DA81-4B4F-184E-AA80-3FE11FDF01F4}"/>
              </a:ext>
            </a:extLst>
          </p:cNvPr>
          <p:cNvSpPr txBox="1"/>
          <p:nvPr/>
        </p:nvSpPr>
        <p:spPr>
          <a:xfrm>
            <a:off x="10591882" y="6550223"/>
            <a:ext cx="1600118" cy="307777"/>
          </a:xfrm>
          <a:prstGeom prst="rect">
            <a:avLst/>
          </a:prstGeom>
          <a:noFill/>
        </p:spPr>
        <p:txBody>
          <a:bodyPr wrap="none" rtlCol="0">
            <a:spAutoFit/>
          </a:bodyPr>
          <a:lstStyle/>
          <a:p>
            <a:pPr algn="r"/>
            <a:r>
              <a:rPr lang="en-US" sz="1400" b="0" dirty="0" err="1"/>
              <a:t>prbrown@mit.edu</a:t>
            </a:r>
            <a:endParaRPr lang="en-US" sz="1400" b="0" dirty="0"/>
          </a:p>
        </p:txBody>
      </p:sp>
      <p:cxnSp>
        <p:nvCxnSpPr>
          <p:cNvPr id="42" name="Straight Connector 41">
            <a:extLst>
              <a:ext uri="{FF2B5EF4-FFF2-40B4-BE49-F238E27FC236}">
                <a16:creationId xmlns:a16="http://schemas.microsoft.com/office/drawing/2014/main" id="{1DBC2627-9C46-0540-895F-5531143FBF90}"/>
              </a:ext>
            </a:extLst>
          </p:cNvPr>
          <p:cNvCxnSpPr>
            <a:cxnSpLocks/>
          </p:cNvCxnSpPr>
          <p:nvPr/>
        </p:nvCxnSpPr>
        <p:spPr bwMode="auto">
          <a:xfrm>
            <a:off x="4517680" y="518548"/>
            <a:ext cx="0" cy="6339452"/>
          </a:xfrm>
          <a:prstGeom prst="line">
            <a:avLst/>
          </a:prstGeom>
          <a:solidFill>
            <a:schemeClr val="accent1"/>
          </a:solidFill>
          <a:ln w="19050" cap="flat" cmpd="sng" algn="ctr">
            <a:solidFill>
              <a:schemeClr val="bg1">
                <a:lumMod val="65000"/>
              </a:schemeClr>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B2CA4329-3EA6-2A43-B2D1-E7DCFF50F07B}"/>
              </a:ext>
            </a:extLst>
          </p:cNvPr>
          <p:cNvCxnSpPr>
            <a:cxnSpLocks/>
          </p:cNvCxnSpPr>
          <p:nvPr/>
        </p:nvCxnSpPr>
        <p:spPr bwMode="auto">
          <a:xfrm>
            <a:off x="8320136" y="518548"/>
            <a:ext cx="0" cy="5869282"/>
          </a:xfrm>
          <a:prstGeom prst="line">
            <a:avLst/>
          </a:prstGeom>
          <a:solidFill>
            <a:schemeClr val="accent1"/>
          </a:solidFill>
          <a:ln w="19050" cap="flat" cmpd="sng" algn="ctr">
            <a:solidFill>
              <a:schemeClr val="bg1">
                <a:lumMod val="65000"/>
              </a:schemeClr>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9D10AE7D-C61B-9247-9A26-EF6502EA47AE}"/>
              </a:ext>
            </a:extLst>
          </p:cNvPr>
          <p:cNvCxnSpPr>
            <a:cxnSpLocks/>
          </p:cNvCxnSpPr>
          <p:nvPr/>
        </p:nvCxnSpPr>
        <p:spPr bwMode="auto">
          <a:xfrm flipH="1">
            <a:off x="4517681" y="2126449"/>
            <a:ext cx="3802455" cy="0"/>
          </a:xfrm>
          <a:prstGeom prst="line">
            <a:avLst/>
          </a:prstGeom>
          <a:solidFill>
            <a:schemeClr val="accent1"/>
          </a:solidFill>
          <a:ln w="19050" cap="flat" cmpd="sng" algn="ctr">
            <a:solidFill>
              <a:schemeClr val="bg1">
                <a:lumMod val="65000"/>
              </a:schemeClr>
            </a:solidFill>
            <a:prstDash val="solid"/>
            <a:round/>
            <a:headEnd type="none" w="med" len="med"/>
            <a:tailEnd type="none" w="med" len="med"/>
          </a:ln>
          <a:effectLst/>
        </p:spPr>
      </p:cxnSp>
      <p:sp>
        <p:nvSpPr>
          <p:cNvPr id="5" name="TextBox 4">
            <a:extLst>
              <a:ext uri="{FF2B5EF4-FFF2-40B4-BE49-F238E27FC236}">
                <a16:creationId xmlns:a16="http://schemas.microsoft.com/office/drawing/2014/main" id="{FEB18936-54E6-0442-800F-2F835F59BFD9}"/>
              </a:ext>
            </a:extLst>
          </p:cNvPr>
          <p:cNvSpPr txBox="1"/>
          <p:nvPr/>
        </p:nvSpPr>
        <p:spPr>
          <a:xfrm>
            <a:off x="8392438" y="5151797"/>
            <a:ext cx="3730154" cy="584775"/>
          </a:xfrm>
          <a:prstGeom prst="rect">
            <a:avLst/>
          </a:prstGeom>
          <a:noFill/>
        </p:spPr>
        <p:txBody>
          <a:bodyPr wrap="square" rtlCol="0">
            <a:spAutoFit/>
          </a:bodyPr>
          <a:lstStyle/>
          <a:p>
            <a:pPr algn="l"/>
            <a:r>
              <a:rPr lang="en-US" sz="1600" b="0" dirty="0"/>
              <a:t>Thanks to many for helpful discussions (errors and opinions are mine):</a:t>
            </a:r>
          </a:p>
        </p:txBody>
      </p:sp>
      <p:sp>
        <p:nvSpPr>
          <p:cNvPr id="31" name="TextBox 30">
            <a:extLst>
              <a:ext uri="{FF2B5EF4-FFF2-40B4-BE49-F238E27FC236}">
                <a16:creationId xmlns:a16="http://schemas.microsoft.com/office/drawing/2014/main" id="{231AFD22-397F-354C-931A-26DF7C0E71A3}"/>
              </a:ext>
            </a:extLst>
          </p:cNvPr>
          <p:cNvSpPr txBox="1"/>
          <p:nvPr/>
        </p:nvSpPr>
        <p:spPr>
          <a:xfrm>
            <a:off x="8466953" y="5672396"/>
            <a:ext cx="3076432" cy="1169551"/>
          </a:xfrm>
          <a:prstGeom prst="rect">
            <a:avLst/>
          </a:prstGeom>
          <a:noFill/>
        </p:spPr>
        <p:txBody>
          <a:bodyPr wrap="square" rtlCol="0">
            <a:spAutoFit/>
          </a:bodyPr>
          <a:lstStyle/>
          <a:p>
            <a:pPr algn="l"/>
            <a:r>
              <a:rPr lang="en-US" sz="1400" dirty="0"/>
              <a:t>A. </a:t>
            </a:r>
            <a:r>
              <a:rPr lang="en-US" sz="1400" dirty="0" err="1"/>
              <a:t>Botterud</a:t>
            </a:r>
            <a:r>
              <a:rPr lang="en-US" sz="1400" b="0" dirty="0"/>
              <a:t>, H. </a:t>
            </a:r>
            <a:r>
              <a:rPr lang="en-US" sz="1400" b="0" dirty="0" err="1"/>
              <a:t>Pfeifenberger</a:t>
            </a:r>
            <a:r>
              <a:rPr lang="en-US" sz="1400" b="0" dirty="0"/>
              <a:t>, </a:t>
            </a:r>
          </a:p>
          <a:p>
            <a:pPr algn="l"/>
            <a:r>
              <a:rPr lang="en-US" sz="1400" b="0" dirty="0"/>
              <a:t>H. </a:t>
            </a:r>
            <a:r>
              <a:rPr lang="en-US" sz="1400" b="0" dirty="0" err="1"/>
              <a:t>Gruenspecht</a:t>
            </a:r>
            <a:r>
              <a:rPr lang="en-US" sz="1400" b="0" dirty="0"/>
              <a:t>, P. </a:t>
            </a:r>
            <a:r>
              <a:rPr lang="en-US" sz="1400" b="0" dirty="0" err="1"/>
              <a:t>Joskow</a:t>
            </a:r>
            <a:r>
              <a:rPr lang="en-US" sz="1400" b="0" dirty="0"/>
              <a:t>, </a:t>
            </a:r>
          </a:p>
          <a:p>
            <a:pPr algn="l"/>
            <a:r>
              <a:rPr lang="en-US" sz="1400" b="0" dirty="0"/>
              <a:t>R. </a:t>
            </a:r>
            <a:r>
              <a:rPr lang="en-US" sz="1400" b="0" dirty="0" err="1"/>
              <a:t>Schmalensee</a:t>
            </a:r>
            <a:r>
              <a:rPr lang="en-US" sz="1400" b="0" dirty="0"/>
              <a:t>, D. </a:t>
            </a:r>
            <a:r>
              <a:rPr lang="en-US" sz="1400" b="0" dirty="0" err="1"/>
              <a:t>Mallapragada</a:t>
            </a:r>
            <a:r>
              <a:rPr lang="en-US" sz="1400" b="0" dirty="0"/>
              <a:t>, </a:t>
            </a:r>
          </a:p>
          <a:p>
            <a:pPr algn="l"/>
            <a:r>
              <a:rPr lang="en-US" sz="1400" b="0" dirty="0"/>
              <a:t>R. Stoner, J. Jenkins, N. Sepulveda,</a:t>
            </a:r>
          </a:p>
          <a:p>
            <a:pPr algn="l"/>
            <a:r>
              <a:rPr lang="en-US" sz="1400" b="0" dirty="0"/>
              <a:t>Future of Storage team</a:t>
            </a:r>
          </a:p>
        </p:txBody>
      </p:sp>
      <p:cxnSp>
        <p:nvCxnSpPr>
          <p:cNvPr id="32" name="Straight Connector 31">
            <a:extLst>
              <a:ext uri="{FF2B5EF4-FFF2-40B4-BE49-F238E27FC236}">
                <a16:creationId xmlns:a16="http://schemas.microsoft.com/office/drawing/2014/main" id="{1CE89908-9254-3546-9F63-4EAF2FFB5B6E}"/>
              </a:ext>
            </a:extLst>
          </p:cNvPr>
          <p:cNvCxnSpPr>
            <a:cxnSpLocks/>
          </p:cNvCxnSpPr>
          <p:nvPr/>
        </p:nvCxnSpPr>
        <p:spPr bwMode="auto">
          <a:xfrm flipH="1">
            <a:off x="8319332" y="5164323"/>
            <a:ext cx="3872668" cy="0"/>
          </a:xfrm>
          <a:prstGeom prst="line">
            <a:avLst/>
          </a:prstGeom>
          <a:solidFill>
            <a:schemeClr val="accent1"/>
          </a:solidFill>
          <a:ln w="19050" cap="flat" cmpd="sng" algn="ctr">
            <a:solidFill>
              <a:schemeClr val="bg1">
                <a:lumMod val="65000"/>
              </a:schemeClr>
            </a:solidFill>
            <a:prstDash val="solid"/>
            <a:round/>
            <a:headEnd type="none" w="med" len="med"/>
            <a:tailEnd type="none" w="med" len="med"/>
          </a:ln>
          <a:effectLst/>
        </p:spPr>
      </p:cxnSp>
      <p:pic>
        <p:nvPicPr>
          <p:cNvPr id="33" name="Picture 32">
            <a:extLst>
              <a:ext uri="{FF2B5EF4-FFF2-40B4-BE49-F238E27FC236}">
                <a16:creationId xmlns:a16="http://schemas.microsoft.com/office/drawing/2014/main" id="{BE2DC7AF-AC95-F747-83E9-E5332BC882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3523" y="5610615"/>
            <a:ext cx="973873" cy="484443"/>
          </a:xfrm>
          <a:prstGeom prst="rect">
            <a:avLst/>
          </a:prstGeom>
        </p:spPr>
      </p:pic>
      <p:sp>
        <p:nvSpPr>
          <p:cNvPr id="41" name="Content Placeholder 2">
            <a:extLst>
              <a:ext uri="{FF2B5EF4-FFF2-40B4-BE49-F238E27FC236}">
                <a16:creationId xmlns:a16="http://schemas.microsoft.com/office/drawing/2014/main" id="{4670E56F-D259-F24D-B72B-780F9FEF1409}"/>
              </a:ext>
            </a:extLst>
          </p:cNvPr>
          <p:cNvSpPr txBox="1">
            <a:spLocks/>
          </p:cNvSpPr>
          <p:nvPr/>
        </p:nvSpPr>
        <p:spPr bwMode="auto">
          <a:xfrm>
            <a:off x="4600784" y="2239467"/>
            <a:ext cx="3655976" cy="1943914"/>
          </a:xfrm>
          <a:prstGeom prst="rect">
            <a:avLst/>
          </a:prstGeom>
          <a:solidFill>
            <a:srgbClr val="FFFD78"/>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ea typeface="ＭＳ Ｐゴシック" charset="-128"/>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ea typeface="ＭＳ Ｐゴシック" charset="-128"/>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ea typeface="ＭＳ Ｐゴシック" charset="-128"/>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9pPr>
          </a:lstStyle>
          <a:p>
            <a:pPr marL="233363" indent="-233363">
              <a:spcAft>
                <a:spcPts val="600"/>
              </a:spcAft>
            </a:pPr>
            <a:r>
              <a:rPr lang="en-US" sz="2000" b="0" kern="0" dirty="0"/>
              <a:t>Nuclear and long-duration storage have the potential to reduce system cost, but are not required; </a:t>
            </a:r>
            <a:r>
              <a:rPr lang="en-US" sz="2000" kern="0" dirty="0"/>
              <a:t>reduction in VRE + Li-ion prices</a:t>
            </a:r>
            <a:r>
              <a:rPr lang="en-US" sz="2000" b="0" kern="0" dirty="0"/>
              <a:t> has a larger impact on system cost</a:t>
            </a:r>
            <a:endParaRPr lang="en-US" sz="2000" kern="0" dirty="0"/>
          </a:p>
        </p:txBody>
      </p:sp>
      <p:sp>
        <p:nvSpPr>
          <p:cNvPr id="9" name="Rectangle 8">
            <a:extLst>
              <a:ext uri="{FF2B5EF4-FFF2-40B4-BE49-F238E27FC236}">
                <a16:creationId xmlns:a16="http://schemas.microsoft.com/office/drawing/2014/main" id="{8F2295D5-F5A1-BE43-A990-8DD7D85351F1}"/>
              </a:ext>
            </a:extLst>
          </p:cNvPr>
          <p:cNvSpPr/>
          <p:nvPr/>
        </p:nvSpPr>
        <p:spPr bwMode="auto">
          <a:xfrm>
            <a:off x="1196898" y="2460702"/>
            <a:ext cx="148682" cy="170986"/>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fontScale="25000" lnSpcReduction="20000"/>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Arial" charset="0"/>
            </a:endParaRPr>
          </a:p>
        </p:txBody>
      </p:sp>
      <p:sp>
        <p:nvSpPr>
          <p:cNvPr id="28" name="Rectangle 27">
            <a:extLst>
              <a:ext uri="{FF2B5EF4-FFF2-40B4-BE49-F238E27FC236}">
                <a16:creationId xmlns:a16="http://schemas.microsoft.com/office/drawing/2014/main" id="{E59A170A-282B-DC45-8CFF-CE0481BD4CD9}"/>
              </a:ext>
            </a:extLst>
          </p:cNvPr>
          <p:cNvSpPr/>
          <p:nvPr/>
        </p:nvSpPr>
        <p:spPr bwMode="auto">
          <a:xfrm>
            <a:off x="2819400" y="2451100"/>
            <a:ext cx="148682" cy="180587"/>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fontScale="32500" lnSpcReduction="20000"/>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Arial" charset="0"/>
            </a:endParaRPr>
          </a:p>
        </p:txBody>
      </p:sp>
      <p:sp>
        <p:nvSpPr>
          <p:cNvPr id="38" name="Rectangle 37">
            <a:extLst>
              <a:ext uri="{FF2B5EF4-FFF2-40B4-BE49-F238E27FC236}">
                <a16:creationId xmlns:a16="http://schemas.microsoft.com/office/drawing/2014/main" id="{BE44109C-4E1B-754F-BAE5-ECFDAA5BA60F}"/>
              </a:ext>
            </a:extLst>
          </p:cNvPr>
          <p:cNvSpPr/>
          <p:nvPr/>
        </p:nvSpPr>
        <p:spPr bwMode="auto">
          <a:xfrm>
            <a:off x="9997440" y="2125980"/>
            <a:ext cx="148682" cy="180587"/>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fontScale="32500" lnSpcReduction="20000"/>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Arial" charset="0"/>
            </a:endParaRPr>
          </a:p>
        </p:txBody>
      </p:sp>
      <p:cxnSp>
        <p:nvCxnSpPr>
          <p:cNvPr id="19" name="Straight Connector 18">
            <a:extLst>
              <a:ext uri="{FF2B5EF4-FFF2-40B4-BE49-F238E27FC236}">
                <a16:creationId xmlns:a16="http://schemas.microsoft.com/office/drawing/2014/main" id="{7D0550E6-E05C-7F45-8A37-04C872A4DBF0}"/>
              </a:ext>
            </a:extLst>
          </p:cNvPr>
          <p:cNvCxnSpPr>
            <a:cxnSpLocks/>
          </p:cNvCxnSpPr>
          <p:nvPr/>
        </p:nvCxnSpPr>
        <p:spPr bwMode="auto">
          <a:xfrm>
            <a:off x="7650447" y="4741410"/>
            <a:ext cx="0" cy="1429014"/>
          </a:xfrm>
          <a:prstGeom prst="line">
            <a:avLst/>
          </a:prstGeom>
          <a:solidFill>
            <a:schemeClr val="accent1"/>
          </a:solidFill>
          <a:ln w="12700" cap="flat" cmpd="sng" algn="ctr">
            <a:solidFill>
              <a:srgbClr val="FF0000"/>
            </a:solidFill>
            <a:prstDash val="dash"/>
            <a:round/>
            <a:headEnd type="none" w="med" len="med"/>
            <a:tailEnd type="none" w="med" len="med"/>
          </a:ln>
          <a:effectLst/>
        </p:spPr>
      </p:cxnSp>
      <p:pic>
        <p:nvPicPr>
          <p:cNvPr id="25" name="Picture 24">
            <a:extLst>
              <a:ext uri="{FF2B5EF4-FFF2-40B4-BE49-F238E27FC236}">
                <a16:creationId xmlns:a16="http://schemas.microsoft.com/office/drawing/2014/main" id="{569FB0A3-490D-EC47-A993-94255811DBA3}"/>
              </a:ext>
            </a:extLst>
          </p:cNvPr>
          <p:cNvPicPr>
            <a:picLocks noChangeAspect="1"/>
          </p:cNvPicPr>
          <p:nvPr/>
        </p:nvPicPr>
        <p:blipFill rotWithShape="1">
          <a:blip r:embed="rId5"/>
          <a:srcRect l="83052" r="372"/>
          <a:stretch/>
        </p:blipFill>
        <p:spPr>
          <a:xfrm>
            <a:off x="2200275" y="2352675"/>
            <a:ext cx="1628775" cy="4505325"/>
          </a:xfrm>
          <a:prstGeom prst="rect">
            <a:avLst/>
          </a:prstGeom>
        </p:spPr>
      </p:pic>
      <p:pic>
        <p:nvPicPr>
          <p:cNvPr id="27" name="Picture 26">
            <a:extLst>
              <a:ext uri="{FF2B5EF4-FFF2-40B4-BE49-F238E27FC236}">
                <a16:creationId xmlns:a16="http://schemas.microsoft.com/office/drawing/2014/main" id="{398C3059-CCA8-0842-BBED-0C80C3A87496}"/>
              </a:ext>
            </a:extLst>
          </p:cNvPr>
          <p:cNvPicPr>
            <a:picLocks noChangeAspect="1"/>
          </p:cNvPicPr>
          <p:nvPr/>
        </p:nvPicPr>
        <p:blipFill rotWithShape="1">
          <a:blip r:embed="rId6"/>
          <a:srcRect r="3327"/>
          <a:stretch/>
        </p:blipFill>
        <p:spPr>
          <a:xfrm>
            <a:off x="333287" y="2311907"/>
            <a:ext cx="1676488" cy="4578227"/>
          </a:xfrm>
          <a:prstGeom prst="rect">
            <a:avLst/>
          </a:prstGeom>
        </p:spPr>
      </p:pic>
      <p:pic>
        <p:nvPicPr>
          <p:cNvPr id="8" name="Picture 7">
            <a:extLst>
              <a:ext uri="{FF2B5EF4-FFF2-40B4-BE49-F238E27FC236}">
                <a16:creationId xmlns:a16="http://schemas.microsoft.com/office/drawing/2014/main" id="{F9B5AA53-87C1-EB44-8C20-0CB5DC6978BB}"/>
              </a:ext>
            </a:extLst>
          </p:cNvPr>
          <p:cNvPicPr>
            <a:picLocks noChangeAspect="1"/>
          </p:cNvPicPr>
          <p:nvPr/>
        </p:nvPicPr>
        <p:blipFill>
          <a:blip r:embed="rId7"/>
          <a:stretch>
            <a:fillRect/>
          </a:stretch>
        </p:blipFill>
        <p:spPr>
          <a:xfrm>
            <a:off x="9314305" y="1881281"/>
            <a:ext cx="1663634" cy="3315553"/>
          </a:xfrm>
          <a:prstGeom prst="rect">
            <a:avLst/>
          </a:prstGeom>
        </p:spPr>
      </p:pic>
      <p:sp>
        <p:nvSpPr>
          <p:cNvPr id="3" name="TextBox 2">
            <a:extLst>
              <a:ext uri="{FF2B5EF4-FFF2-40B4-BE49-F238E27FC236}">
                <a16:creationId xmlns:a16="http://schemas.microsoft.com/office/drawing/2014/main" id="{0E681453-92B4-E345-A38A-860B02FF1DEA}"/>
              </a:ext>
            </a:extLst>
          </p:cNvPr>
          <p:cNvSpPr txBox="1"/>
          <p:nvPr/>
        </p:nvSpPr>
        <p:spPr>
          <a:xfrm>
            <a:off x="4687585" y="6534170"/>
            <a:ext cx="3511987" cy="307777"/>
          </a:xfrm>
          <a:prstGeom prst="rect">
            <a:avLst/>
          </a:prstGeom>
          <a:noFill/>
        </p:spPr>
        <p:txBody>
          <a:bodyPr wrap="none" rtlCol="0">
            <a:spAutoFit/>
          </a:bodyPr>
          <a:lstStyle/>
          <a:p>
            <a:pPr algn="l"/>
            <a:r>
              <a:rPr lang="en-US" sz="1400" b="0" u="sng" dirty="0"/>
              <a:t>https://</a:t>
            </a:r>
            <a:r>
              <a:rPr lang="en-US" sz="1400" b="0" u="sng" dirty="0" err="1"/>
              <a:t>doi.org</a:t>
            </a:r>
            <a:r>
              <a:rPr lang="en-US" sz="1400" b="0" u="sng" dirty="0"/>
              <a:t>/10.1016/j.joule.2020.11.013</a:t>
            </a:r>
          </a:p>
        </p:txBody>
      </p:sp>
      <p:cxnSp>
        <p:nvCxnSpPr>
          <p:cNvPr id="29" name="Straight Connector 28">
            <a:extLst>
              <a:ext uri="{FF2B5EF4-FFF2-40B4-BE49-F238E27FC236}">
                <a16:creationId xmlns:a16="http://schemas.microsoft.com/office/drawing/2014/main" id="{C6A199DE-31DD-F941-B45E-6C6CFF9F2231}"/>
              </a:ext>
            </a:extLst>
          </p:cNvPr>
          <p:cNvCxnSpPr>
            <a:cxnSpLocks/>
          </p:cNvCxnSpPr>
          <p:nvPr/>
        </p:nvCxnSpPr>
        <p:spPr bwMode="auto">
          <a:xfrm flipH="1">
            <a:off x="4517680" y="6387830"/>
            <a:ext cx="3798834" cy="0"/>
          </a:xfrm>
          <a:prstGeom prst="line">
            <a:avLst/>
          </a:prstGeom>
          <a:solidFill>
            <a:schemeClr val="accent1"/>
          </a:solidFill>
          <a:ln w="19050" cap="flat" cmpd="sng" algn="ctr">
            <a:solidFill>
              <a:schemeClr val="bg1">
                <a:lumMod val="65000"/>
              </a:schemeClr>
            </a:solidFill>
            <a:prstDash val="solid"/>
            <a:round/>
            <a:headEnd type="none" w="med" len="med"/>
            <a:tailEnd type="none" w="med" len="med"/>
          </a:ln>
          <a:effectLst/>
        </p:spPr>
      </p:cxnSp>
    </p:spTree>
    <p:extLst>
      <p:ext uri="{BB962C8B-B14F-4D97-AF65-F5344CB8AC3E}">
        <p14:creationId xmlns:p14="http://schemas.microsoft.com/office/powerpoint/2010/main" val="55639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animBg="1"/>
      <p:bldP spid="5" grpId="0"/>
      <p:bldP spid="31" grpId="0"/>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03C04E-7D93-F348-BD99-DAE214581CE5}"/>
              </a:ext>
            </a:extLst>
          </p:cNvPr>
          <p:cNvSpPr/>
          <p:nvPr/>
        </p:nvSpPr>
        <p:spPr bwMode="auto">
          <a:xfrm>
            <a:off x="7620002" y="4752120"/>
            <a:ext cx="3906979" cy="1864625"/>
          </a:xfrm>
          <a:prstGeom prst="rect">
            <a:avLst/>
          </a:prstGeom>
          <a:solidFill>
            <a:srgbClr val="FFFD78"/>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Arial" charset="0"/>
            </a:endParaRPr>
          </a:p>
        </p:txBody>
      </p:sp>
      <p:pic>
        <p:nvPicPr>
          <p:cNvPr id="68" name="Picture 67">
            <a:extLst>
              <a:ext uri="{FF2B5EF4-FFF2-40B4-BE49-F238E27FC236}">
                <a16:creationId xmlns:a16="http://schemas.microsoft.com/office/drawing/2014/main" id="{31A5B7A5-8B71-C84E-B5A3-84797FF9BD38}"/>
              </a:ext>
            </a:extLst>
          </p:cNvPr>
          <p:cNvPicPr>
            <a:picLocks noChangeAspect="1"/>
          </p:cNvPicPr>
          <p:nvPr/>
        </p:nvPicPr>
        <p:blipFill>
          <a:blip r:embed="rId3"/>
          <a:stretch>
            <a:fillRect/>
          </a:stretch>
        </p:blipFill>
        <p:spPr>
          <a:xfrm>
            <a:off x="2996429" y="543655"/>
            <a:ext cx="6199143" cy="3880039"/>
          </a:xfrm>
          <a:prstGeom prst="rect">
            <a:avLst/>
          </a:prstGeom>
        </p:spPr>
      </p:pic>
      <p:sp>
        <p:nvSpPr>
          <p:cNvPr id="2" name="Title 1">
            <a:extLst>
              <a:ext uri="{FF2B5EF4-FFF2-40B4-BE49-F238E27FC236}">
                <a16:creationId xmlns:a16="http://schemas.microsoft.com/office/drawing/2014/main" id="{12CD9C61-27D4-CC42-8333-E4B9ABE3681D}"/>
              </a:ext>
            </a:extLst>
          </p:cNvPr>
          <p:cNvSpPr>
            <a:spLocks noGrp="1"/>
          </p:cNvSpPr>
          <p:nvPr>
            <p:ph type="title"/>
          </p:nvPr>
        </p:nvSpPr>
        <p:spPr/>
        <p:txBody>
          <a:bodyPr/>
          <a:lstStyle/>
          <a:p>
            <a:r>
              <a:rPr lang="en-US" dirty="0"/>
              <a:t>This study: VRE + transmission + storage</a:t>
            </a:r>
          </a:p>
        </p:txBody>
      </p:sp>
      <p:sp>
        <p:nvSpPr>
          <p:cNvPr id="4" name="Slide Number Placeholder 3">
            <a:extLst>
              <a:ext uri="{FF2B5EF4-FFF2-40B4-BE49-F238E27FC236}">
                <a16:creationId xmlns:a16="http://schemas.microsoft.com/office/drawing/2014/main" id="{F7073DE9-5C1E-FE42-8E11-D1E022B94931}"/>
              </a:ext>
            </a:extLst>
          </p:cNvPr>
          <p:cNvSpPr>
            <a:spLocks noGrp="1"/>
          </p:cNvSpPr>
          <p:nvPr>
            <p:ph type="sldNum" sz="quarter" idx="11"/>
          </p:nvPr>
        </p:nvSpPr>
        <p:spPr/>
        <p:txBody>
          <a:bodyPr/>
          <a:lstStyle/>
          <a:p>
            <a:fld id="{F7E17FD2-7DF7-4AAA-9090-3492EE4EE653}" type="slidenum">
              <a:rPr lang="en-US" smtClean="0">
                <a:solidFill>
                  <a:srgbClr val="000000"/>
                </a:solidFill>
              </a:rPr>
              <a:pPr/>
              <a:t>2</a:t>
            </a:fld>
            <a:endParaRPr lang="en-US">
              <a:solidFill>
                <a:srgbClr val="000000"/>
              </a:solidFill>
            </a:endParaRPr>
          </a:p>
        </p:txBody>
      </p:sp>
      <p:sp>
        <p:nvSpPr>
          <p:cNvPr id="22" name="TextBox 21">
            <a:extLst>
              <a:ext uri="{FF2B5EF4-FFF2-40B4-BE49-F238E27FC236}">
                <a16:creationId xmlns:a16="http://schemas.microsoft.com/office/drawing/2014/main" id="{B891EF7F-FC4B-1245-A8FF-C650BA068B08}"/>
              </a:ext>
            </a:extLst>
          </p:cNvPr>
          <p:cNvSpPr txBox="1"/>
          <p:nvPr/>
        </p:nvSpPr>
        <p:spPr>
          <a:xfrm>
            <a:off x="7620002" y="4752120"/>
            <a:ext cx="3906979" cy="1015663"/>
          </a:xfrm>
          <a:prstGeom prst="rect">
            <a:avLst/>
          </a:prstGeom>
          <a:noFill/>
        </p:spPr>
        <p:txBody>
          <a:bodyPr wrap="square" rtlCol="0">
            <a:spAutoFit/>
          </a:bodyPr>
          <a:lstStyle/>
          <a:p>
            <a:pPr algn="l"/>
            <a:r>
              <a:rPr lang="en-US" b="0" dirty="0"/>
              <a:t>Base case includes zero-carbon technologies </a:t>
            </a:r>
            <a:r>
              <a:rPr lang="en-US" dirty="0"/>
              <a:t>currently</a:t>
            </a:r>
            <a:r>
              <a:rPr lang="en-US" b="0" dirty="0"/>
              <a:t> being deployed at </a:t>
            </a:r>
            <a:r>
              <a:rPr lang="en-US" dirty="0"/>
              <a:t>GW</a:t>
            </a:r>
            <a:r>
              <a:rPr lang="en-US" b="0" dirty="0"/>
              <a:t> scale in the US:</a:t>
            </a:r>
          </a:p>
        </p:txBody>
      </p:sp>
      <p:sp>
        <p:nvSpPr>
          <p:cNvPr id="62" name="Content Placeholder 2">
            <a:extLst>
              <a:ext uri="{FF2B5EF4-FFF2-40B4-BE49-F238E27FC236}">
                <a16:creationId xmlns:a16="http://schemas.microsoft.com/office/drawing/2014/main" id="{DE1DEB66-8EE1-DE41-BCC7-2944726FF3DE}"/>
              </a:ext>
            </a:extLst>
          </p:cNvPr>
          <p:cNvSpPr>
            <a:spLocks noGrp="1"/>
          </p:cNvSpPr>
          <p:nvPr>
            <p:ph idx="1"/>
          </p:nvPr>
        </p:nvSpPr>
        <p:spPr>
          <a:xfrm>
            <a:off x="7757089" y="5799995"/>
            <a:ext cx="1560443" cy="816750"/>
          </a:xfrm>
          <a:noFill/>
        </p:spPr>
        <p:txBody>
          <a:bodyPr/>
          <a:lstStyle/>
          <a:p>
            <a:r>
              <a:rPr lang="en-US" sz="2000" dirty="0"/>
              <a:t>PV</a:t>
            </a:r>
          </a:p>
          <a:p>
            <a:r>
              <a:rPr lang="en-US" sz="2000" dirty="0"/>
              <a:t>Wind</a:t>
            </a:r>
          </a:p>
        </p:txBody>
      </p:sp>
      <p:sp>
        <p:nvSpPr>
          <p:cNvPr id="63" name="Content Placeholder 2">
            <a:extLst>
              <a:ext uri="{FF2B5EF4-FFF2-40B4-BE49-F238E27FC236}">
                <a16:creationId xmlns:a16="http://schemas.microsoft.com/office/drawing/2014/main" id="{7501AE04-9792-5140-8A67-6F026C824A91}"/>
              </a:ext>
            </a:extLst>
          </p:cNvPr>
          <p:cNvSpPr txBox="1">
            <a:spLocks/>
          </p:cNvSpPr>
          <p:nvPr/>
        </p:nvSpPr>
        <p:spPr bwMode="auto">
          <a:xfrm>
            <a:off x="9307594" y="5799995"/>
            <a:ext cx="2474591" cy="816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ea typeface="ＭＳ Ｐゴシック" charset="-128"/>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ea typeface="ＭＳ Ｐゴシック" charset="-128"/>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ea typeface="ＭＳ Ｐゴシック" charset="-128"/>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9pPr>
          </a:lstStyle>
          <a:p>
            <a:r>
              <a:rPr lang="en-US" sz="2000" b="0" kern="0" dirty="0"/>
              <a:t>Li-ion batteries</a:t>
            </a:r>
          </a:p>
          <a:p>
            <a:r>
              <a:rPr lang="en-US" sz="2000" b="0" kern="0" dirty="0"/>
              <a:t>Existing hydro</a:t>
            </a:r>
          </a:p>
        </p:txBody>
      </p:sp>
      <p:sp>
        <p:nvSpPr>
          <p:cNvPr id="67" name="Content Placeholder 2">
            <a:extLst>
              <a:ext uri="{FF2B5EF4-FFF2-40B4-BE49-F238E27FC236}">
                <a16:creationId xmlns:a16="http://schemas.microsoft.com/office/drawing/2014/main" id="{F632ACC3-0EF6-4D4B-98A3-3361F5E917F0}"/>
              </a:ext>
            </a:extLst>
          </p:cNvPr>
          <p:cNvSpPr txBox="1">
            <a:spLocks/>
          </p:cNvSpPr>
          <p:nvPr/>
        </p:nvSpPr>
        <p:spPr bwMode="auto">
          <a:xfrm>
            <a:off x="0" y="3921557"/>
            <a:ext cx="5540712" cy="28140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ea typeface="ＭＳ Ｐゴシック" charset="-128"/>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ea typeface="ＭＳ Ｐゴシック" charset="-128"/>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ea typeface="ＭＳ Ｐゴシック" charset="-128"/>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9pPr>
          </a:lstStyle>
          <a:p>
            <a:r>
              <a:rPr lang="en-US" sz="2000" kern="0" dirty="0"/>
              <a:t>Co-optimized</a:t>
            </a:r>
            <a:r>
              <a:rPr lang="en-US" sz="2000" b="0" kern="0" dirty="0"/>
              <a:t> capacity &amp; operation of generation, storage, and transmission</a:t>
            </a:r>
          </a:p>
          <a:p>
            <a:r>
              <a:rPr lang="en-US" sz="2000" kern="0" dirty="0"/>
              <a:t>7 years </a:t>
            </a:r>
            <a:r>
              <a:rPr lang="en-US" sz="2000" b="0" kern="0" dirty="0"/>
              <a:t>of 8760-hour weather (2007–2013)</a:t>
            </a:r>
          </a:p>
          <a:p>
            <a:r>
              <a:rPr lang="en-US" sz="2000" b="0" kern="0" dirty="0"/>
              <a:t>8760-hour demand from NREL Electrification Futures Study</a:t>
            </a:r>
          </a:p>
          <a:p>
            <a:r>
              <a:rPr lang="en-US" sz="2000" kern="0" dirty="0"/>
              <a:t>100k’s</a:t>
            </a:r>
            <a:r>
              <a:rPr lang="en-US" sz="2000" b="0" kern="0" dirty="0"/>
              <a:t> of wind/solar sites</a:t>
            </a:r>
          </a:p>
          <a:p>
            <a:r>
              <a:rPr lang="en-US" sz="2000" b="0" kern="0" dirty="0"/>
              <a:t>3 geographic scopes:                            states, planning areas (PAs), integrated US</a:t>
            </a:r>
          </a:p>
        </p:txBody>
      </p:sp>
      <p:sp>
        <p:nvSpPr>
          <p:cNvPr id="69" name="TextBox 68">
            <a:extLst>
              <a:ext uri="{FF2B5EF4-FFF2-40B4-BE49-F238E27FC236}">
                <a16:creationId xmlns:a16="http://schemas.microsoft.com/office/drawing/2014/main" id="{B362A756-1F7B-BA4D-958C-F3FD2024177C}"/>
              </a:ext>
            </a:extLst>
          </p:cNvPr>
          <p:cNvSpPr txBox="1"/>
          <p:nvPr/>
        </p:nvSpPr>
        <p:spPr>
          <a:xfrm>
            <a:off x="8912180" y="516104"/>
            <a:ext cx="3279820" cy="461665"/>
          </a:xfrm>
          <a:prstGeom prst="rect">
            <a:avLst/>
          </a:prstGeom>
          <a:noFill/>
        </p:spPr>
        <p:txBody>
          <a:bodyPr wrap="square" rtlCol="0">
            <a:spAutoFit/>
          </a:bodyPr>
          <a:lstStyle/>
          <a:p>
            <a:pPr algn="r"/>
            <a:r>
              <a:rPr lang="en-US" sz="1200" b="0" dirty="0"/>
              <a:t>Brown, P.R.; </a:t>
            </a:r>
            <a:r>
              <a:rPr lang="en-US" sz="1200" b="0" dirty="0" err="1"/>
              <a:t>Botterud</a:t>
            </a:r>
            <a:r>
              <a:rPr lang="en-US" sz="1200" b="0" dirty="0"/>
              <a:t>, A. </a:t>
            </a:r>
            <a:r>
              <a:rPr lang="en-US" sz="1200" b="0" i="1" dirty="0"/>
              <a:t>Joule</a:t>
            </a:r>
            <a:r>
              <a:rPr lang="en-US" sz="1200" b="0" dirty="0"/>
              <a:t> </a:t>
            </a:r>
            <a:r>
              <a:rPr lang="en-US" sz="1200" dirty="0"/>
              <a:t>2021</a:t>
            </a:r>
            <a:r>
              <a:rPr lang="en-US" sz="1200" b="0" dirty="0"/>
              <a:t>, </a:t>
            </a:r>
            <a:r>
              <a:rPr lang="en-US" sz="1200" b="0" i="1" dirty="0"/>
              <a:t>5</a:t>
            </a:r>
            <a:r>
              <a:rPr lang="en-US" sz="1200" b="0" dirty="0"/>
              <a:t>, 115 </a:t>
            </a:r>
            <a:r>
              <a:rPr lang="en-US" sz="1200" b="0" u="sng" dirty="0"/>
              <a:t>https://</a:t>
            </a:r>
            <a:r>
              <a:rPr lang="en-US" sz="1200" b="0" u="sng" dirty="0" err="1"/>
              <a:t>doi.org</a:t>
            </a:r>
            <a:r>
              <a:rPr lang="en-US" sz="1200" b="0" u="sng" dirty="0"/>
              <a:t>/10.1016/j.joule.2020.11.013</a:t>
            </a:r>
          </a:p>
        </p:txBody>
      </p:sp>
      <p:sp>
        <p:nvSpPr>
          <p:cNvPr id="5" name="TextBox 4">
            <a:extLst>
              <a:ext uri="{FF2B5EF4-FFF2-40B4-BE49-F238E27FC236}">
                <a16:creationId xmlns:a16="http://schemas.microsoft.com/office/drawing/2014/main" id="{D7B2C1D0-6D1A-8049-AEAA-E95588625E48}"/>
              </a:ext>
            </a:extLst>
          </p:cNvPr>
          <p:cNvSpPr txBox="1"/>
          <p:nvPr/>
        </p:nvSpPr>
        <p:spPr>
          <a:xfrm>
            <a:off x="129090" y="595122"/>
            <a:ext cx="2738250" cy="2308324"/>
          </a:xfrm>
          <a:prstGeom prst="rect">
            <a:avLst/>
          </a:prstGeom>
          <a:noFill/>
        </p:spPr>
        <p:txBody>
          <a:bodyPr wrap="none" rtlCol="0">
            <a:spAutoFit/>
          </a:bodyPr>
          <a:lstStyle/>
          <a:p>
            <a:pPr algn="l"/>
            <a:r>
              <a:rPr lang="en-US" sz="2400" dirty="0"/>
              <a:t>ZEPHYR:</a:t>
            </a:r>
          </a:p>
          <a:p>
            <a:pPr algn="l"/>
            <a:r>
              <a:rPr lang="en-US" sz="2400" dirty="0"/>
              <a:t>Z</a:t>
            </a:r>
            <a:r>
              <a:rPr lang="en-US" sz="2400" b="0" dirty="0"/>
              <a:t>ero-emissions</a:t>
            </a:r>
          </a:p>
          <a:p>
            <a:pPr algn="l"/>
            <a:r>
              <a:rPr lang="en-US" sz="2400" dirty="0"/>
              <a:t>E</a:t>
            </a:r>
            <a:r>
              <a:rPr lang="en-US" sz="2400" b="0" dirty="0"/>
              <a:t>lectricity system</a:t>
            </a:r>
          </a:p>
          <a:p>
            <a:pPr algn="l"/>
            <a:r>
              <a:rPr lang="en-US" sz="2400" dirty="0"/>
              <a:t>P</a:t>
            </a:r>
            <a:r>
              <a:rPr lang="en-US" sz="2400" b="0" dirty="0"/>
              <a:t>lanning with</a:t>
            </a:r>
          </a:p>
          <a:p>
            <a:pPr algn="l"/>
            <a:r>
              <a:rPr lang="en-US" sz="2400" dirty="0" err="1"/>
              <a:t>H</a:t>
            </a:r>
            <a:r>
              <a:rPr lang="en-US" sz="2400" b="0" dirty="0" err="1"/>
              <a:t>ourl</a:t>
            </a:r>
            <a:r>
              <a:rPr lang="en-US" sz="2400" dirty="0" err="1"/>
              <a:t>Y</a:t>
            </a:r>
            <a:r>
              <a:rPr lang="en-US" sz="2400" b="0" dirty="0"/>
              <a:t> operational</a:t>
            </a:r>
          </a:p>
          <a:p>
            <a:pPr algn="l"/>
            <a:r>
              <a:rPr lang="en-US" sz="2400" dirty="0"/>
              <a:t>R</a:t>
            </a:r>
            <a:r>
              <a:rPr lang="en-US" sz="2400" b="0" dirty="0"/>
              <a:t>esolution</a:t>
            </a:r>
          </a:p>
        </p:txBody>
      </p:sp>
      <p:sp>
        <p:nvSpPr>
          <p:cNvPr id="6" name="TextBox 5">
            <a:extLst>
              <a:ext uri="{FF2B5EF4-FFF2-40B4-BE49-F238E27FC236}">
                <a16:creationId xmlns:a16="http://schemas.microsoft.com/office/drawing/2014/main" id="{4C74DA54-3AA7-AC46-905D-9086B938F434}"/>
              </a:ext>
            </a:extLst>
          </p:cNvPr>
          <p:cNvSpPr txBox="1"/>
          <p:nvPr/>
        </p:nvSpPr>
        <p:spPr>
          <a:xfrm>
            <a:off x="129090" y="2804137"/>
            <a:ext cx="2898550" cy="276999"/>
          </a:xfrm>
          <a:prstGeom prst="rect">
            <a:avLst/>
          </a:prstGeom>
          <a:noFill/>
        </p:spPr>
        <p:txBody>
          <a:bodyPr wrap="none" rtlCol="0">
            <a:spAutoFit/>
          </a:bodyPr>
          <a:lstStyle/>
          <a:p>
            <a:pPr algn="l"/>
            <a:r>
              <a:rPr lang="en-US" sz="1200" b="0" u="sng" dirty="0"/>
              <a:t>https://</a:t>
            </a:r>
            <a:r>
              <a:rPr lang="en-US" sz="1200" b="0" u="sng" dirty="0" err="1"/>
              <a:t>github.com</a:t>
            </a:r>
            <a:r>
              <a:rPr lang="en-US" sz="1200" b="0" u="sng" dirty="0"/>
              <a:t>/patrickbrown4/zephyr</a:t>
            </a:r>
          </a:p>
        </p:txBody>
      </p:sp>
    </p:spTree>
    <p:extLst>
      <p:ext uri="{BB962C8B-B14F-4D97-AF65-F5344CB8AC3E}">
        <p14:creationId xmlns:p14="http://schemas.microsoft.com/office/powerpoint/2010/main" val="3240191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E7C2ED9-2899-8C41-8862-56A535F3E626}"/>
              </a:ext>
            </a:extLst>
          </p:cNvPr>
          <p:cNvSpPr/>
          <p:nvPr/>
        </p:nvSpPr>
        <p:spPr bwMode="auto">
          <a:xfrm>
            <a:off x="6217920" y="548640"/>
            <a:ext cx="5974080" cy="6309360"/>
          </a:xfrm>
          <a:prstGeom prst="rect">
            <a:avLst/>
          </a:prstGeom>
          <a:solidFill>
            <a:srgbClr val="F4CCCC"/>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88777CD4-17F8-DC4D-8BC8-23F35CCE402C}"/>
              </a:ext>
            </a:extLst>
          </p:cNvPr>
          <p:cNvSpPr/>
          <p:nvPr/>
        </p:nvSpPr>
        <p:spPr bwMode="auto">
          <a:xfrm>
            <a:off x="0" y="548640"/>
            <a:ext cx="5974080" cy="6309360"/>
          </a:xfrm>
          <a:prstGeom prst="rect">
            <a:avLst/>
          </a:prstGeom>
          <a:solidFill>
            <a:srgbClr val="D9EAD3"/>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C7F6A06A-2381-1844-A3B0-B65E3B125AB3}"/>
              </a:ext>
            </a:extLst>
          </p:cNvPr>
          <p:cNvSpPr>
            <a:spLocks noGrp="1"/>
          </p:cNvSpPr>
          <p:nvPr>
            <p:ph type="title"/>
          </p:nvPr>
        </p:nvSpPr>
        <p:spPr/>
        <p:txBody>
          <a:bodyPr/>
          <a:lstStyle/>
          <a:p>
            <a:r>
              <a:rPr lang="en-US" dirty="0"/>
              <a:t>Framing this work</a:t>
            </a:r>
          </a:p>
        </p:txBody>
      </p:sp>
      <p:sp>
        <p:nvSpPr>
          <p:cNvPr id="3" name="Content Placeholder 2">
            <a:extLst>
              <a:ext uri="{FF2B5EF4-FFF2-40B4-BE49-F238E27FC236}">
                <a16:creationId xmlns:a16="http://schemas.microsoft.com/office/drawing/2014/main" id="{335DDA65-510F-474A-9F32-99270804835C}"/>
              </a:ext>
            </a:extLst>
          </p:cNvPr>
          <p:cNvSpPr>
            <a:spLocks noGrp="1"/>
          </p:cNvSpPr>
          <p:nvPr>
            <p:ph idx="1"/>
          </p:nvPr>
        </p:nvSpPr>
        <p:spPr>
          <a:xfrm>
            <a:off x="0" y="1086862"/>
            <a:ext cx="5894363" cy="5771137"/>
          </a:xfrm>
          <a:noFill/>
        </p:spPr>
        <p:txBody>
          <a:bodyPr/>
          <a:lstStyle/>
          <a:p>
            <a:r>
              <a:rPr lang="en-US" sz="2400" dirty="0"/>
              <a:t>Primarily concerned with </a:t>
            </a:r>
            <a:r>
              <a:rPr lang="en-US" sz="2400" b="1" dirty="0"/>
              <a:t>resource adequacy</a:t>
            </a:r>
            <a:r>
              <a:rPr lang="en-US" sz="2400" dirty="0"/>
              <a:t> in </a:t>
            </a:r>
            <a:r>
              <a:rPr lang="en-US" sz="2400" b="1" dirty="0"/>
              <a:t>zero-carbon</a:t>
            </a:r>
            <a:r>
              <a:rPr lang="en-US" sz="2400" dirty="0"/>
              <a:t> systems (i.e. the “balancing challenge”</a:t>
            </a:r>
            <a:r>
              <a:rPr lang="en-US" sz="2400" baseline="30000" dirty="0"/>
              <a:t>1</a:t>
            </a:r>
            <a:r>
              <a:rPr lang="en-US" sz="2400" dirty="0"/>
              <a:t>)</a:t>
            </a:r>
          </a:p>
          <a:p>
            <a:r>
              <a:rPr lang="en-US" sz="2400" dirty="0"/>
              <a:t>Technologically conservative</a:t>
            </a:r>
          </a:p>
          <a:p>
            <a:pPr lvl="1"/>
            <a:r>
              <a:rPr lang="en-US" sz="2000" dirty="0"/>
              <a:t>Only techs currently deployed at </a:t>
            </a:r>
            <a:r>
              <a:rPr lang="en-US" sz="2000" b="1" dirty="0"/>
              <a:t>GW scale</a:t>
            </a:r>
          </a:p>
          <a:p>
            <a:r>
              <a:rPr lang="en-US" sz="2400" dirty="0"/>
              <a:t>An improvement on previous studies:</a:t>
            </a:r>
          </a:p>
          <a:p>
            <a:pPr lvl="1"/>
            <a:r>
              <a:rPr lang="en-US" sz="2000" dirty="0"/>
              <a:t>Copper plate (</a:t>
            </a:r>
            <a:r>
              <a:rPr lang="en-US" sz="2000" dirty="0" err="1"/>
              <a:t>Caldeira</a:t>
            </a:r>
            <a:r>
              <a:rPr lang="en-US" sz="2000" dirty="0"/>
              <a:t>, Jacobson) → Explicit interregional </a:t>
            </a:r>
            <a:r>
              <a:rPr lang="en-US" sz="2000" b="1" dirty="0"/>
              <a:t>transmission </a:t>
            </a:r>
            <a:r>
              <a:rPr lang="en-US" sz="2000" dirty="0"/>
              <a:t>flows and capacity</a:t>
            </a:r>
          </a:p>
          <a:p>
            <a:pPr lvl="1"/>
            <a:r>
              <a:rPr lang="en-US" sz="2000" dirty="0"/>
              <a:t>Isolated regions (Princeton, Sepulveda, Ziegler) → </a:t>
            </a:r>
            <a:r>
              <a:rPr lang="en-US" sz="2000" b="1" dirty="0"/>
              <a:t>Full interconnected US</a:t>
            </a:r>
          </a:p>
          <a:p>
            <a:pPr lvl="1"/>
            <a:r>
              <a:rPr lang="en-US" sz="2000" dirty="0"/>
              <a:t>1 year of weather data (Princeton, NREL Seams, Sepulveda) → </a:t>
            </a:r>
            <a:r>
              <a:rPr lang="en-US" sz="2000" b="1" dirty="0"/>
              <a:t>7 years</a:t>
            </a:r>
            <a:r>
              <a:rPr lang="en-US" sz="2000" dirty="0"/>
              <a:t> in base case, 21 years in sensitivity</a:t>
            </a:r>
          </a:p>
          <a:p>
            <a:pPr lvl="1"/>
            <a:r>
              <a:rPr lang="en-US" sz="2000" dirty="0"/>
              <a:t>Seasonal </a:t>
            </a:r>
            <a:r>
              <a:rPr lang="en-US" sz="2000" dirty="0" err="1"/>
              <a:t>timeslices</a:t>
            </a:r>
            <a:r>
              <a:rPr lang="en-US" sz="2000" dirty="0"/>
              <a:t> (NREL </a:t>
            </a:r>
            <a:r>
              <a:rPr lang="en-US" sz="2000" dirty="0" err="1"/>
              <a:t>ReEDS</a:t>
            </a:r>
            <a:r>
              <a:rPr lang="en-US" sz="2000" dirty="0"/>
              <a:t>) → </a:t>
            </a:r>
            <a:r>
              <a:rPr lang="en-US" sz="2000" b="1" dirty="0"/>
              <a:t>hourly co-optimized planning &amp; dispatch</a:t>
            </a:r>
          </a:p>
        </p:txBody>
      </p:sp>
      <p:sp>
        <p:nvSpPr>
          <p:cNvPr id="4" name="Slide Number Placeholder 3">
            <a:extLst>
              <a:ext uri="{FF2B5EF4-FFF2-40B4-BE49-F238E27FC236}">
                <a16:creationId xmlns:a16="http://schemas.microsoft.com/office/drawing/2014/main" id="{639EEBA4-E7A1-9F49-9297-7E51F48F2560}"/>
              </a:ext>
            </a:extLst>
          </p:cNvPr>
          <p:cNvSpPr>
            <a:spLocks noGrp="1"/>
          </p:cNvSpPr>
          <p:nvPr>
            <p:ph type="sldNum" sz="quarter" idx="11"/>
          </p:nvPr>
        </p:nvSpPr>
        <p:spPr/>
        <p:txBody>
          <a:bodyPr/>
          <a:lstStyle/>
          <a:p>
            <a:fld id="{F7E17FD2-7DF7-4AAA-9090-3492EE4EE653}" type="slidenum">
              <a:rPr lang="en-US" smtClean="0">
                <a:solidFill>
                  <a:srgbClr val="000000"/>
                </a:solidFill>
              </a:rPr>
              <a:pPr/>
              <a:t>3</a:t>
            </a:fld>
            <a:endParaRPr lang="en-US">
              <a:solidFill>
                <a:srgbClr val="000000"/>
              </a:solidFill>
            </a:endParaRPr>
          </a:p>
        </p:txBody>
      </p:sp>
      <p:sp>
        <p:nvSpPr>
          <p:cNvPr id="5" name="TextBox 4">
            <a:extLst>
              <a:ext uri="{FF2B5EF4-FFF2-40B4-BE49-F238E27FC236}">
                <a16:creationId xmlns:a16="http://schemas.microsoft.com/office/drawing/2014/main" id="{750BCAEB-81E4-7641-80C5-1091589202FF}"/>
              </a:ext>
            </a:extLst>
          </p:cNvPr>
          <p:cNvSpPr txBox="1"/>
          <p:nvPr/>
        </p:nvSpPr>
        <p:spPr>
          <a:xfrm>
            <a:off x="1485620" y="521658"/>
            <a:ext cx="2823209" cy="584775"/>
          </a:xfrm>
          <a:prstGeom prst="rect">
            <a:avLst/>
          </a:prstGeom>
          <a:noFill/>
        </p:spPr>
        <p:txBody>
          <a:bodyPr wrap="none" rtlCol="0">
            <a:spAutoFit/>
          </a:bodyPr>
          <a:lstStyle/>
          <a:p>
            <a:r>
              <a:rPr lang="en-US" sz="3200" dirty="0"/>
              <a:t>This study is:</a:t>
            </a:r>
          </a:p>
        </p:txBody>
      </p:sp>
      <p:sp>
        <p:nvSpPr>
          <p:cNvPr id="6" name="TextBox 5">
            <a:extLst>
              <a:ext uri="{FF2B5EF4-FFF2-40B4-BE49-F238E27FC236}">
                <a16:creationId xmlns:a16="http://schemas.microsoft.com/office/drawing/2014/main" id="{DEF59941-0900-BC4C-92C9-83CAE60B77C7}"/>
              </a:ext>
            </a:extLst>
          </p:cNvPr>
          <p:cNvSpPr txBox="1"/>
          <p:nvPr/>
        </p:nvSpPr>
        <p:spPr>
          <a:xfrm>
            <a:off x="7304305" y="521658"/>
            <a:ext cx="3757182" cy="584775"/>
          </a:xfrm>
          <a:prstGeom prst="rect">
            <a:avLst/>
          </a:prstGeom>
          <a:noFill/>
        </p:spPr>
        <p:txBody>
          <a:bodyPr wrap="none" rtlCol="0">
            <a:spAutoFit/>
          </a:bodyPr>
          <a:lstStyle/>
          <a:p>
            <a:r>
              <a:rPr lang="en-US" sz="3200" dirty="0"/>
              <a:t>This study is NOT:</a:t>
            </a:r>
          </a:p>
        </p:txBody>
      </p:sp>
      <p:cxnSp>
        <p:nvCxnSpPr>
          <p:cNvPr id="8" name="Straight Connector 7">
            <a:extLst>
              <a:ext uri="{FF2B5EF4-FFF2-40B4-BE49-F238E27FC236}">
                <a16:creationId xmlns:a16="http://schemas.microsoft.com/office/drawing/2014/main" id="{A09F0B25-90D3-1E4C-889F-651A5826DAA2}"/>
              </a:ext>
            </a:extLst>
          </p:cNvPr>
          <p:cNvCxnSpPr/>
          <p:nvPr/>
        </p:nvCxnSpPr>
        <p:spPr bwMode="auto">
          <a:xfrm>
            <a:off x="6096000" y="745588"/>
            <a:ext cx="0" cy="5880295"/>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9" name="Content Placeholder 2">
            <a:extLst>
              <a:ext uri="{FF2B5EF4-FFF2-40B4-BE49-F238E27FC236}">
                <a16:creationId xmlns:a16="http://schemas.microsoft.com/office/drawing/2014/main" id="{72D256F8-94AA-F34A-BBAF-5584DDFB6D88}"/>
              </a:ext>
            </a:extLst>
          </p:cNvPr>
          <p:cNvSpPr txBox="1">
            <a:spLocks/>
          </p:cNvSpPr>
          <p:nvPr/>
        </p:nvSpPr>
        <p:spPr bwMode="auto">
          <a:xfrm>
            <a:off x="6324600" y="1086864"/>
            <a:ext cx="5867400" cy="5771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ea typeface="ＭＳ Ｐゴシック" charset="-128"/>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ea typeface="ＭＳ Ｐゴシック" charset="-128"/>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ea typeface="ＭＳ Ｐゴシック" charset="-128"/>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9pPr>
          </a:lstStyle>
          <a:p>
            <a:r>
              <a:rPr lang="en-US" sz="2400" b="0" kern="0" dirty="0"/>
              <a:t>An optimal-power-flow, security-constrained dispatch, or stability study</a:t>
            </a:r>
          </a:p>
          <a:p>
            <a:pPr lvl="1"/>
            <a:r>
              <a:rPr lang="en-US" sz="2000" b="0" kern="0" dirty="0"/>
              <a:t>Transmission flows are completely controllable and highly aggregated</a:t>
            </a:r>
          </a:p>
          <a:p>
            <a:r>
              <a:rPr lang="en-US" sz="2400" b="0" kern="0" dirty="0"/>
              <a:t>A transmission/generation </a:t>
            </a:r>
            <a:r>
              <a:rPr lang="en-US" sz="2400" kern="0" dirty="0"/>
              <a:t>siting</a:t>
            </a:r>
            <a:r>
              <a:rPr lang="en-US" sz="2400" b="0" kern="0" dirty="0"/>
              <a:t> study</a:t>
            </a:r>
          </a:p>
          <a:p>
            <a:pPr lvl="1"/>
            <a:r>
              <a:rPr lang="en-US" sz="2000" b="0" kern="0" dirty="0"/>
              <a:t>Aggregated generation &amp; transmission</a:t>
            </a:r>
          </a:p>
          <a:p>
            <a:r>
              <a:rPr lang="en-US" sz="2400" b="0" kern="0" dirty="0"/>
              <a:t>An analysis of specific </a:t>
            </a:r>
            <a:r>
              <a:rPr lang="en-US" sz="2400" kern="0" dirty="0"/>
              <a:t>policy</a:t>
            </a:r>
            <a:r>
              <a:rPr lang="en-US" sz="2400" b="0" kern="0" dirty="0"/>
              <a:t> or regulatory approaches</a:t>
            </a:r>
            <a:endParaRPr lang="en-US" sz="2000" b="0" kern="0" dirty="0"/>
          </a:p>
          <a:p>
            <a:r>
              <a:rPr lang="en-US" sz="2400" kern="0" dirty="0"/>
              <a:t>Economy-wide</a:t>
            </a:r>
          </a:p>
          <a:p>
            <a:pPr lvl="1"/>
            <a:r>
              <a:rPr lang="en-US" sz="2000" b="0" kern="0" dirty="0"/>
              <a:t>We only model the electricity system (with high-electrification sensitivities)</a:t>
            </a:r>
          </a:p>
          <a:p>
            <a:r>
              <a:rPr lang="en-US" sz="2400" b="0" kern="0" dirty="0"/>
              <a:t>A </a:t>
            </a:r>
            <a:r>
              <a:rPr lang="en-US" sz="2400" kern="0" dirty="0"/>
              <a:t>pathway</a:t>
            </a:r>
            <a:r>
              <a:rPr lang="en-US" sz="2400" b="0" kern="0" dirty="0"/>
              <a:t> study</a:t>
            </a:r>
          </a:p>
          <a:p>
            <a:pPr lvl="1"/>
            <a:r>
              <a:rPr lang="en-US" sz="2000" b="0" kern="0" dirty="0"/>
              <a:t>System snapshot, 2040 demand; hydro and transmission are the only brownfield assets</a:t>
            </a:r>
          </a:p>
        </p:txBody>
      </p:sp>
      <p:sp>
        <p:nvSpPr>
          <p:cNvPr id="7" name="TextBox 6">
            <a:extLst>
              <a:ext uri="{FF2B5EF4-FFF2-40B4-BE49-F238E27FC236}">
                <a16:creationId xmlns:a16="http://schemas.microsoft.com/office/drawing/2014/main" id="{87F6D0A1-AF80-5043-AF52-9F34972883CA}"/>
              </a:ext>
            </a:extLst>
          </p:cNvPr>
          <p:cNvSpPr txBox="1"/>
          <p:nvPr/>
        </p:nvSpPr>
        <p:spPr>
          <a:xfrm>
            <a:off x="-49694" y="-58848"/>
            <a:ext cx="3091070" cy="600164"/>
          </a:xfrm>
          <a:prstGeom prst="rect">
            <a:avLst/>
          </a:prstGeom>
          <a:noFill/>
        </p:spPr>
        <p:txBody>
          <a:bodyPr wrap="square" rtlCol="0">
            <a:spAutoFit/>
          </a:bodyPr>
          <a:lstStyle/>
          <a:p>
            <a:pPr algn="l"/>
            <a:r>
              <a:rPr lang="en-US" sz="1100" b="0" baseline="30000" dirty="0"/>
              <a:t>1</a:t>
            </a:r>
            <a:r>
              <a:rPr lang="en-US" sz="1100" b="0" dirty="0"/>
              <a:t> Denholm, P. et al., “The challenges of achieving a 100% renewable electricity system in the United States”, </a:t>
            </a:r>
            <a:r>
              <a:rPr lang="en-US" sz="1100" b="0" i="1" dirty="0"/>
              <a:t>Joule</a:t>
            </a:r>
            <a:r>
              <a:rPr lang="en-US" sz="1100" b="0" dirty="0"/>
              <a:t> </a:t>
            </a:r>
            <a:r>
              <a:rPr lang="en-US" sz="1100" dirty="0"/>
              <a:t>2021</a:t>
            </a:r>
            <a:r>
              <a:rPr lang="en-US" sz="1100" b="0" dirty="0"/>
              <a:t>, </a:t>
            </a:r>
            <a:r>
              <a:rPr lang="en-US" sz="1100" b="0" i="1" dirty="0"/>
              <a:t>5</a:t>
            </a:r>
            <a:r>
              <a:rPr lang="en-US" sz="1100" b="0" dirty="0"/>
              <a:t>, 1331</a:t>
            </a:r>
          </a:p>
        </p:txBody>
      </p:sp>
    </p:spTree>
    <p:extLst>
      <p:ext uri="{BB962C8B-B14F-4D97-AF65-F5344CB8AC3E}">
        <p14:creationId xmlns:p14="http://schemas.microsoft.com/office/powerpoint/2010/main" val="304635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xEl>
                                              <p:pRg st="7" end="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0B7BC7-A205-014D-B583-83A3AE37857A}"/>
              </a:ext>
            </a:extLst>
          </p:cNvPr>
          <p:cNvPicPr>
            <a:picLocks noChangeAspect="1"/>
          </p:cNvPicPr>
          <p:nvPr/>
        </p:nvPicPr>
        <p:blipFill rotWithShape="1">
          <a:blip r:embed="rId3"/>
          <a:srcRect b="64875"/>
          <a:stretch/>
        </p:blipFill>
        <p:spPr>
          <a:xfrm>
            <a:off x="375900" y="3445330"/>
            <a:ext cx="11439144" cy="1198589"/>
          </a:xfrm>
          <a:prstGeom prst="rect">
            <a:avLst/>
          </a:prstGeom>
        </p:spPr>
      </p:pic>
      <p:sp>
        <p:nvSpPr>
          <p:cNvPr id="2" name="Title 1">
            <a:extLst>
              <a:ext uri="{FF2B5EF4-FFF2-40B4-BE49-F238E27FC236}">
                <a16:creationId xmlns:a16="http://schemas.microsoft.com/office/drawing/2014/main" id="{12CD9C61-27D4-CC42-8333-E4B9ABE3681D}"/>
              </a:ext>
            </a:extLst>
          </p:cNvPr>
          <p:cNvSpPr>
            <a:spLocks noGrp="1"/>
          </p:cNvSpPr>
          <p:nvPr>
            <p:ph type="title"/>
          </p:nvPr>
        </p:nvSpPr>
        <p:spPr/>
        <p:txBody>
          <a:bodyPr/>
          <a:lstStyle/>
          <a:p>
            <a:pPr algn="l"/>
            <a:r>
              <a:rPr lang="en-US" sz="3000" dirty="0"/>
              <a:t>Transmission reduces system cost &amp; storage requirements</a:t>
            </a:r>
          </a:p>
        </p:txBody>
      </p:sp>
      <p:sp>
        <p:nvSpPr>
          <p:cNvPr id="4" name="Slide Number Placeholder 3">
            <a:extLst>
              <a:ext uri="{FF2B5EF4-FFF2-40B4-BE49-F238E27FC236}">
                <a16:creationId xmlns:a16="http://schemas.microsoft.com/office/drawing/2014/main" id="{F7073DE9-5C1E-FE42-8E11-D1E022B94931}"/>
              </a:ext>
            </a:extLst>
          </p:cNvPr>
          <p:cNvSpPr>
            <a:spLocks noGrp="1"/>
          </p:cNvSpPr>
          <p:nvPr>
            <p:ph type="sldNum" sz="quarter" idx="11"/>
          </p:nvPr>
        </p:nvSpPr>
        <p:spPr/>
        <p:txBody>
          <a:bodyPr/>
          <a:lstStyle/>
          <a:p>
            <a:fld id="{F7E17FD2-7DF7-4AAA-9090-3492EE4EE653}" type="slidenum">
              <a:rPr lang="en-US" smtClean="0">
                <a:solidFill>
                  <a:srgbClr val="000000"/>
                </a:solidFill>
              </a:rPr>
              <a:pPr/>
              <a:t>4</a:t>
            </a:fld>
            <a:endParaRPr lang="en-US">
              <a:solidFill>
                <a:srgbClr val="000000"/>
              </a:solidFill>
            </a:endParaRPr>
          </a:p>
        </p:txBody>
      </p:sp>
      <p:pic>
        <p:nvPicPr>
          <p:cNvPr id="14" name="Picture 13">
            <a:extLst>
              <a:ext uri="{FF2B5EF4-FFF2-40B4-BE49-F238E27FC236}">
                <a16:creationId xmlns:a16="http://schemas.microsoft.com/office/drawing/2014/main" id="{6F173773-2B6F-714A-8969-38DEE36266AF}"/>
              </a:ext>
            </a:extLst>
          </p:cNvPr>
          <p:cNvPicPr>
            <a:picLocks noChangeAspect="1"/>
          </p:cNvPicPr>
          <p:nvPr/>
        </p:nvPicPr>
        <p:blipFill>
          <a:blip r:embed="rId4"/>
          <a:stretch>
            <a:fillRect/>
          </a:stretch>
        </p:blipFill>
        <p:spPr>
          <a:xfrm>
            <a:off x="3777996" y="543656"/>
            <a:ext cx="4636008" cy="2901674"/>
          </a:xfrm>
          <a:prstGeom prst="rect">
            <a:avLst/>
          </a:prstGeom>
        </p:spPr>
      </p:pic>
      <p:sp>
        <p:nvSpPr>
          <p:cNvPr id="8" name="TextBox 7">
            <a:extLst>
              <a:ext uri="{FF2B5EF4-FFF2-40B4-BE49-F238E27FC236}">
                <a16:creationId xmlns:a16="http://schemas.microsoft.com/office/drawing/2014/main" id="{CBA45662-03AD-4D4B-8CFD-D1D03932D82B}"/>
              </a:ext>
            </a:extLst>
          </p:cNvPr>
          <p:cNvSpPr txBox="1"/>
          <p:nvPr/>
        </p:nvSpPr>
        <p:spPr>
          <a:xfrm>
            <a:off x="10575234" y="4263887"/>
            <a:ext cx="984565" cy="307777"/>
          </a:xfrm>
          <a:prstGeom prst="rect">
            <a:avLst/>
          </a:prstGeom>
          <a:noFill/>
        </p:spPr>
        <p:txBody>
          <a:bodyPr wrap="none" rtlCol="0">
            <a:spAutoFit/>
          </a:bodyPr>
          <a:lstStyle/>
          <a:p>
            <a:pPr algn="l"/>
            <a:r>
              <a:rPr lang="en-US" sz="1400" b="0" dirty="0">
                <a:solidFill>
                  <a:schemeClr val="bg1"/>
                </a:solidFill>
              </a:rPr>
              <a:t>~23 hours</a:t>
            </a:r>
          </a:p>
        </p:txBody>
      </p:sp>
      <p:sp>
        <p:nvSpPr>
          <p:cNvPr id="12" name="TextBox 11">
            <a:extLst>
              <a:ext uri="{FF2B5EF4-FFF2-40B4-BE49-F238E27FC236}">
                <a16:creationId xmlns:a16="http://schemas.microsoft.com/office/drawing/2014/main" id="{5540954E-CA23-7F42-B809-255C390C321B}"/>
              </a:ext>
            </a:extLst>
          </p:cNvPr>
          <p:cNvSpPr txBox="1"/>
          <p:nvPr/>
        </p:nvSpPr>
        <p:spPr>
          <a:xfrm>
            <a:off x="2763078" y="4263887"/>
            <a:ext cx="1468672" cy="307777"/>
          </a:xfrm>
          <a:prstGeom prst="rect">
            <a:avLst/>
          </a:prstGeom>
          <a:noFill/>
        </p:spPr>
        <p:txBody>
          <a:bodyPr wrap="none" rtlCol="0">
            <a:spAutoFit/>
          </a:bodyPr>
          <a:lstStyle/>
          <a:p>
            <a:pPr algn="l"/>
            <a:r>
              <a:rPr lang="en-US" sz="1400" b="0" dirty="0">
                <a:solidFill>
                  <a:schemeClr val="bg1"/>
                </a:solidFill>
              </a:rPr>
              <a:t>48% curtailment</a:t>
            </a:r>
          </a:p>
        </p:txBody>
      </p:sp>
      <p:sp>
        <p:nvSpPr>
          <p:cNvPr id="13" name="TextBox 12">
            <a:extLst>
              <a:ext uri="{FF2B5EF4-FFF2-40B4-BE49-F238E27FC236}">
                <a16:creationId xmlns:a16="http://schemas.microsoft.com/office/drawing/2014/main" id="{C96620AB-2AE4-2940-A553-15F15815131D}"/>
              </a:ext>
            </a:extLst>
          </p:cNvPr>
          <p:cNvSpPr txBox="1"/>
          <p:nvPr/>
        </p:nvSpPr>
        <p:spPr>
          <a:xfrm>
            <a:off x="8888345" y="516537"/>
            <a:ext cx="3200400" cy="1631216"/>
          </a:xfrm>
          <a:prstGeom prst="rect">
            <a:avLst/>
          </a:prstGeom>
          <a:noFill/>
        </p:spPr>
        <p:txBody>
          <a:bodyPr wrap="square" rtlCol="0">
            <a:spAutoFit/>
          </a:bodyPr>
          <a:lstStyle/>
          <a:p>
            <a:pPr algn="l"/>
            <a:r>
              <a:rPr lang="en-US" b="0" dirty="0">
                <a:solidFill>
                  <a:schemeClr val="bg1">
                    <a:lumMod val="50000"/>
                  </a:schemeClr>
                </a:solidFill>
              </a:rPr>
              <a:t>Base case includes</a:t>
            </a:r>
          </a:p>
          <a:p>
            <a:pPr algn="l"/>
            <a:r>
              <a:rPr lang="en-US" b="0" dirty="0">
                <a:solidFill>
                  <a:schemeClr val="bg1">
                    <a:lumMod val="50000"/>
                  </a:schemeClr>
                </a:solidFill>
              </a:rPr>
              <a:t>zero-carbon technologies </a:t>
            </a:r>
            <a:r>
              <a:rPr lang="en-US" dirty="0">
                <a:solidFill>
                  <a:schemeClr val="bg1">
                    <a:lumMod val="50000"/>
                  </a:schemeClr>
                </a:solidFill>
              </a:rPr>
              <a:t>currently</a:t>
            </a:r>
            <a:r>
              <a:rPr lang="en-US" b="0" dirty="0">
                <a:solidFill>
                  <a:schemeClr val="bg1">
                    <a:lumMod val="50000"/>
                  </a:schemeClr>
                </a:solidFill>
              </a:rPr>
              <a:t> being deployed at </a:t>
            </a:r>
            <a:r>
              <a:rPr lang="en-US" dirty="0">
                <a:solidFill>
                  <a:schemeClr val="bg1">
                    <a:lumMod val="50000"/>
                  </a:schemeClr>
                </a:solidFill>
              </a:rPr>
              <a:t>GW</a:t>
            </a:r>
            <a:r>
              <a:rPr lang="en-US" b="0" dirty="0">
                <a:solidFill>
                  <a:schemeClr val="bg1">
                    <a:lumMod val="50000"/>
                  </a:schemeClr>
                </a:solidFill>
              </a:rPr>
              <a:t> scale in the US, along with existing hydro:</a:t>
            </a:r>
          </a:p>
        </p:txBody>
      </p:sp>
      <p:sp>
        <p:nvSpPr>
          <p:cNvPr id="15" name="Content Placeholder 2">
            <a:extLst>
              <a:ext uri="{FF2B5EF4-FFF2-40B4-BE49-F238E27FC236}">
                <a16:creationId xmlns:a16="http://schemas.microsoft.com/office/drawing/2014/main" id="{BB60BA04-194D-0841-9EA4-6ACFFF798DF9}"/>
              </a:ext>
            </a:extLst>
          </p:cNvPr>
          <p:cNvSpPr>
            <a:spLocks noGrp="1"/>
          </p:cNvSpPr>
          <p:nvPr>
            <p:ph idx="1"/>
          </p:nvPr>
        </p:nvSpPr>
        <p:spPr>
          <a:xfrm>
            <a:off x="8858525" y="2184867"/>
            <a:ext cx="1560443" cy="816750"/>
          </a:xfrm>
          <a:noFill/>
        </p:spPr>
        <p:txBody>
          <a:bodyPr/>
          <a:lstStyle/>
          <a:p>
            <a:r>
              <a:rPr lang="en-US" sz="2000" dirty="0">
                <a:solidFill>
                  <a:schemeClr val="bg1">
                    <a:lumMod val="50000"/>
                  </a:schemeClr>
                </a:solidFill>
              </a:rPr>
              <a:t>PV</a:t>
            </a:r>
          </a:p>
          <a:p>
            <a:r>
              <a:rPr lang="en-US" sz="2000" dirty="0">
                <a:solidFill>
                  <a:schemeClr val="bg1">
                    <a:lumMod val="50000"/>
                  </a:schemeClr>
                </a:solidFill>
              </a:rPr>
              <a:t>Wind</a:t>
            </a:r>
          </a:p>
        </p:txBody>
      </p:sp>
      <p:sp>
        <p:nvSpPr>
          <p:cNvPr id="16" name="Content Placeholder 2">
            <a:extLst>
              <a:ext uri="{FF2B5EF4-FFF2-40B4-BE49-F238E27FC236}">
                <a16:creationId xmlns:a16="http://schemas.microsoft.com/office/drawing/2014/main" id="{924592CF-4BE9-894D-A078-5A80279646FC}"/>
              </a:ext>
            </a:extLst>
          </p:cNvPr>
          <p:cNvSpPr txBox="1">
            <a:spLocks/>
          </p:cNvSpPr>
          <p:nvPr/>
        </p:nvSpPr>
        <p:spPr bwMode="auto">
          <a:xfrm>
            <a:off x="10409030" y="2184867"/>
            <a:ext cx="1838739" cy="816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ea typeface="ＭＳ Ｐゴシック" charset="-128"/>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ea typeface="ＭＳ Ｐゴシック" charset="-128"/>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ea typeface="ＭＳ Ｐゴシック" charset="-128"/>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9pPr>
          </a:lstStyle>
          <a:p>
            <a:r>
              <a:rPr lang="en-US" sz="2000" b="0" kern="0" dirty="0">
                <a:solidFill>
                  <a:schemeClr val="bg1">
                    <a:lumMod val="50000"/>
                  </a:schemeClr>
                </a:solidFill>
              </a:rPr>
              <a:t>Li-ion batteries</a:t>
            </a:r>
          </a:p>
        </p:txBody>
      </p:sp>
    </p:spTree>
    <p:extLst>
      <p:ext uri="{BB962C8B-B14F-4D97-AF65-F5344CB8AC3E}">
        <p14:creationId xmlns:p14="http://schemas.microsoft.com/office/powerpoint/2010/main" val="1560793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2E76697-DDA8-9A41-808F-734BF3A08821}"/>
              </a:ext>
            </a:extLst>
          </p:cNvPr>
          <p:cNvPicPr>
            <a:picLocks noChangeAspect="1"/>
          </p:cNvPicPr>
          <p:nvPr/>
        </p:nvPicPr>
        <p:blipFill>
          <a:blip r:embed="rId3"/>
          <a:stretch>
            <a:fillRect/>
          </a:stretch>
        </p:blipFill>
        <p:spPr>
          <a:xfrm>
            <a:off x="3777996" y="543656"/>
            <a:ext cx="4636008" cy="2901674"/>
          </a:xfrm>
          <a:prstGeom prst="rect">
            <a:avLst/>
          </a:prstGeom>
        </p:spPr>
      </p:pic>
      <p:sp>
        <p:nvSpPr>
          <p:cNvPr id="2" name="Title 1">
            <a:extLst>
              <a:ext uri="{FF2B5EF4-FFF2-40B4-BE49-F238E27FC236}">
                <a16:creationId xmlns:a16="http://schemas.microsoft.com/office/drawing/2014/main" id="{12CD9C61-27D4-CC42-8333-E4B9ABE3681D}"/>
              </a:ext>
            </a:extLst>
          </p:cNvPr>
          <p:cNvSpPr>
            <a:spLocks noGrp="1"/>
          </p:cNvSpPr>
          <p:nvPr>
            <p:ph type="title"/>
          </p:nvPr>
        </p:nvSpPr>
        <p:spPr/>
        <p:txBody>
          <a:bodyPr/>
          <a:lstStyle/>
          <a:p>
            <a:pPr algn="l"/>
            <a:r>
              <a:rPr lang="en-US" sz="3000" dirty="0"/>
              <a:t>Transmission reduces system cost &amp; storage requirements</a:t>
            </a:r>
          </a:p>
        </p:txBody>
      </p:sp>
      <p:sp>
        <p:nvSpPr>
          <p:cNvPr id="4" name="Slide Number Placeholder 3">
            <a:extLst>
              <a:ext uri="{FF2B5EF4-FFF2-40B4-BE49-F238E27FC236}">
                <a16:creationId xmlns:a16="http://schemas.microsoft.com/office/drawing/2014/main" id="{F7073DE9-5C1E-FE42-8E11-D1E022B94931}"/>
              </a:ext>
            </a:extLst>
          </p:cNvPr>
          <p:cNvSpPr>
            <a:spLocks noGrp="1"/>
          </p:cNvSpPr>
          <p:nvPr>
            <p:ph type="sldNum" sz="quarter" idx="11"/>
          </p:nvPr>
        </p:nvSpPr>
        <p:spPr/>
        <p:txBody>
          <a:bodyPr/>
          <a:lstStyle/>
          <a:p>
            <a:fld id="{F7E17FD2-7DF7-4AAA-9090-3492EE4EE653}" type="slidenum">
              <a:rPr lang="en-US" smtClean="0">
                <a:solidFill>
                  <a:srgbClr val="000000"/>
                </a:solidFill>
              </a:rPr>
              <a:pPr/>
              <a:t>5</a:t>
            </a:fld>
            <a:endParaRPr lang="en-US">
              <a:solidFill>
                <a:srgbClr val="000000"/>
              </a:solidFill>
            </a:endParaRPr>
          </a:p>
        </p:txBody>
      </p:sp>
      <p:pic>
        <p:nvPicPr>
          <p:cNvPr id="20" name="Picture 19">
            <a:extLst>
              <a:ext uri="{FF2B5EF4-FFF2-40B4-BE49-F238E27FC236}">
                <a16:creationId xmlns:a16="http://schemas.microsoft.com/office/drawing/2014/main" id="{9C5EF48F-127F-F945-911B-0F4C300C56D0}"/>
              </a:ext>
            </a:extLst>
          </p:cNvPr>
          <p:cNvPicPr>
            <a:picLocks noChangeAspect="1"/>
          </p:cNvPicPr>
          <p:nvPr/>
        </p:nvPicPr>
        <p:blipFill rotWithShape="1">
          <a:blip r:embed="rId4"/>
          <a:srcRect b="52128"/>
          <a:stretch/>
        </p:blipFill>
        <p:spPr>
          <a:xfrm>
            <a:off x="375900" y="3445331"/>
            <a:ext cx="11439144" cy="1633566"/>
          </a:xfrm>
          <a:prstGeom prst="rect">
            <a:avLst/>
          </a:prstGeom>
        </p:spPr>
      </p:pic>
      <p:pic>
        <p:nvPicPr>
          <p:cNvPr id="22" name="Picture 21">
            <a:extLst>
              <a:ext uri="{FF2B5EF4-FFF2-40B4-BE49-F238E27FC236}">
                <a16:creationId xmlns:a16="http://schemas.microsoft.com/office/drawing/2014/main" id="{78F419DB-181C-3140-AB45-CFC733B50D35}"/>
              </a:ext>
            </a:extLst>
          </p:cNvPr>
          <p:cNvPicPr>
            <a:picLocks noChangeAspect="1"/>
          </p:cNvPicPr>
          <p:nvPr/>
        </p:nvPicPr>
        <p:blipFill rotWithShape="1">
          <a:blip r:embed="rId4"/>
          <a:srcRect t="47872" b="39312"/>
          <a:stretch/>
        </p:blipFill>
        <p:spPr>
          <a:xfrm>
            <a:off x="375900" y="5078897"/>
            <a:ext cx="11439144" cy="437320"/>
          </a:xfrm>
          <a:prstGeom prst="rect">
            <a:avLst/>
          </a:prstGeom>
        </p:spPr>
      </p:pic>
      <p:sp>
        <p:nvSpPr>
          <p:cNvPr id="23" name="TextBox 22">
            <a:extLst>
              <a:ext uri="{FF2B5EF4-FFF2-40B4-BE49-F238E27FC236}">
                <a16:creationId xmlns:a16="http://schemas.microsoft.com/office/drawing/2014/main" id="{6ACD7B77-C4FF-874A-84A2-35A7E350A3A5}"/>
              </a:ext>
            </a:extLst>
          </p:cNvPr>
          <p:cNvSpPr txBox="1"/>
          <p:nvPr/>
        </p:nvSpPr>
        <p:spPr>
          <a:xfrm>
            <a:off x="10575234" y="4263887"/>
            <a:ext cx="984565" cy="307777"/>
          </a:xfrm>
          <a:prstGeom prst="rect">
            <a:avLst/>
          </a:prstGeom>
          <a:noFill/>
        </p:spPr>
        <p:txBody>
          <a:bodyPr wrap="none" rtlCol="0">
            <a:spAutoFit/>
          </a:bodyPr>
          <a:lstStyle/>
          <a:p>
            <a:pPr algn="l"/>
            <a:r>
              <a:rPr lang="en-US" sz="1400" b="0" dirty="0">
                <a:solidFill>
                  <a:schemeClr val="bg1"/>
                </a:solidFill>
              </a:rPr>
              <a:t>~23 hours</a:t>
            </a:r>
          </a:p>
        </p:txBody>
      </p:sp>
      <p:sp>
        <p:nvSpPr>
          <p:cNvPr id="13" name="TextBox 12">
            <a:extLst>
              <a:ext uri="{FF2B5EF4-FFF2-40B4-BE49-F238E27FC236}">
                <a16:creationId xmlns:a16="http://schemas.microsoft.com/office/drawing/2014/main" id="{2C113E83-1C77-DF4A-A693-88CF3E870D33}"/>
              </a:ext>
            </a:extLst>
          </p:cNvPr>
          <p:cNvSpPr txBox="1"/>
          <p:nvPr/>
        </p:nvSpPr>
        <p:spPr>
          <a:xfrm>
            <a:off x="2763078" y="4263887"/>
            <a:ext cx="1468672" cy="307777"/>
          </a:xfrm>
          <a:prstGeom prst="rect">
            <a:avLst/>
          </a:prstGeom>
          <a:noFill/>
        </p:spPr>
        <p:txBody>
          <a:bodyPr wrap="none" rtlCol="0">
            <a:spAutoFit/>
          </a:bodyPr>
          <a:lstStyle/>
          <a:p>
            <a:pPr algn="l"/>
            <a:r>
              <a:rPr lang="en-US" sz="1400" b="0" dirty="0">
                <a:solidFill>
                  <a:schemeClr val="bg1"/>
                </a:solidFill>
              </a:rPr>
              <a:t>48% curtailment</a:t>
            </a:r>
          </a:p>
        </p:txBody>
      </p:sp>
    </p:spTree>
    <p:extLst>
      <p:ext uri="{BB962C8B-B14F-4D97-AF65-F5344CB8AC3E}">
        <p14:creationId xmlns:p14="http://schemas.microsoft.com/office/powerpoint/2010/main" val="334399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CD666AB-3D4E-8A4C-8B5B-70CBD5C35359}"/>
              </a:ext>
            </a:extLst>
          </p:cNvPr>
          <p:cNvPicPr>
            <a:picLocks noChangeAspect="1"/>
          </p:cNvPicPr>
          <p:nvPr/>
        </p:nvPicPr>
        <p:blipFill>
          <a:blip r:embed="rId3"/>
          <a:stretch>
            <a:fillRect/>
          </a:stretch>
        </p:blipFill>
        <p:spPr>
          <a:xfrm>
            <a:off x="3777996" y="543656"/>
            <a:ext cx="4636008" cy="2901674"/>
          </a:xfrm>
          <a:prstGeom prst="rect">
            <a:avLst/>
          </a:prstGeom>
        </p:spPr>
      </p:pic>
      <p:sp>
        <p:nvSpPr>
          <p:cNvPr id="2" name="Title 1">
            <a:extLst>
              <a:ext uri="{FF2B5EF4-FFF2-40B4-BE49-F238E27FC236}">
                <a16:creationId xmlns:a16="http://schemas.microsoft.com/office/drawing/2014/main" id="{12CD9C61-27D4-CC42-8333-E4B9ABE3681D}"/>
              </a:ext>
            </a:extLst>
          </p:cNvPr>
          <p:cNvSpPr>
            <a:spLocks noGrp="1"/>
          </p:cNvSpPr>
          <p:nvPr>
            <p:ph type="title"/>
          </p:nvPr>
        </p:nvSpPr>
        <p:spPr/>
        <p:txBody>
          <a:bodyPr/>
          <a:lstStyle/>
          <a:p>
            <a:pPr algn="l"/>
            <a:r>
              <a:rPr lang="en-US" sz="3000" dirty="0"/>
              <a:t>Transmission reduces system cost &amp; storage requirements</a:t>
            </a:r>
          </a:p>
        </p:txBody>
      </p:sp>
      <p:sp>
        <p:nvSpPr>
          <p:cNvPr id="4" name="Slide Number Placeholder 3">
            <a:extLst>
              <a:ext uri="{FF2B5EF4-FFF2-40B4-BE49-F238E27FC236}">
                <a16:creationId xmlns:a16="http://schemas.microsoft.com/office/drawing/2014/main" id="{F7073DE9-5C1E-FE42-8E11-D1E022B94931}"/>
              </a:ext>
            </a:extLst>
          </p:cNvPr>
          <p:cNvSpPr>
            <a:spLocks noGrp="1"/>
          </p:cNvSpPr>
          <p:nvPr>
            <p:ph type="sldNum" sz="quarter" idx="11"/>
          </p:nvPr>
        </p:nvSpPr>
        <p:spPr/>
        <p:txBody>
          <a:bodyPr/>
          <a:lstStyle/>
          <a:p>
            <a:fld id="{F7E17FD2-7DF7-4AAA-9090-3492EE4EE653}" type="slidenum">
              <a:rPr lang="en-US" smtClean="0">
                <a:solidFill>
                  <a:srgbClr val="000000"/>
                </a:solidFill>
              </a:rPr>
              <a:pPr/>
              <a:t>6</a:t>
            </a:fld>
            <a:endParaRPr lang="en-US">
              <a:solidFill>
                <a:srgbClr val="000000"/>
              </a:solidFill>
            </a:endParaRPr>
          </a:p>
        </p:txBody>
      </p:sp>
      <p:pic>
        <p:nvPicPr>
          <p:cNvPr id="18" name="Picture 17">
            <a:extLst>
              <a:ext uri="{FF2B5EF4-FFF2-40B4-BE49-F238E27FC236}">
                <a16:creationId xmlns:a16="http://schemas.microsoft.com/office/drawing/2014/main" id="{4C00A0E6-1A36-4047-9027-15CA5C80B342}"/>
              </a:ext>
            </a:extLst>
          </p:cNvPr>
          <p:cNvPicPr>
            <a:picLocks noChangeAspect="1"/>
          </p:cNvPicPr>
          <p:nvPr/>
        </p:nvPicPr>
        <p:blipFill rotWithShape="1">
          <a:blip r:embed="rId4"/>
          <a:srcRect b="26496"/>
          <a:stretch/>
        </p:blipFill>
        <p:spPr>
          <a:xfrm>
            <a:off x="375900" y="3445330"/>
            <a:ext cx="11439144" cy="2508209"/>
          </a:xfrm>
          <a:prstGeom prst="rect">
            <a:avLst/>
          </a:prstGeom>
        </p:spPr>
      </p:pic>
      <p:pic>
        <p:nvPicPr>
          <p:cNvPr id="20" name="Picture 19">
            <a:extLst>
              <a:ext uri="{FF2B5EF4-FFF2-40B4-BE49-F238E27FC236}">
                <a16:creationId xmlns:a16="http://schemas.microsoft.com/office/drawing/2014/main" id="{BB6F67E2-BD75-FD47-A1BB-D7DC5E85D62B}"/>
              </a:ext>
            </a:extLst>
          </p:cNvPr>
          <p:cNvPicPr>
            <a:picLocks noChangeAspect="1"/>
          </p:cNvPicPr>
          <p:nvPr/>
        </p:nvPicPr>
        <p:blipFill rotWithShape="1">
          <a:blip r:embed="rId4"/>
          <a:srcRect t="73504" b="13575"/>
          <a:stretch/>
        </p:blipFill>
        <p:spPr>
          <a:xfrm>
            <a:off x="375900" y="5953539"/>
            <a:ext cx="11439144" cy="440911"/>
          </a:xfrm>
          <a:prstGeom prst="rect">
            <a:avLst/>
          </a:prstGeom>
        </p:spPr>
      </p:pic>
      <p:sp>
        <p:nvSpPr>
          <p:cNvPr id="22" name="TextBox 21">
            <a:extLst>
              <a:ext uri="{FF2B5EF4-FFF2-40B4-BE49-F238E27FC236}">
                <a16:creationId xmlns:a16="http://schemas.microsoft.com/office/drawing/2014/main" id="{5B9175FC-A2C8-664A-BD28-3686388F8784}"/>
              </a:ext>
            </a:extLst>
          </p:cNvPr>
          <p:cNvSpPr txBox="1"/>
          <p:nvPr/>
        </p:nvSpPr>
        <p:spPr>
          <a:xfrm>
            <a:off x="10575234" y="4263887"/>
            <a:ext cx="984565" cy="307777"/>
          </a:xfrm>
          <a:prstGeom prst="rect">
            <a:avLst/>
          </a:prstGeom>
          <a:noFill/>
        </p:spPr>
        <p:txBody>
          <a:bodyPr wrap="none" rtlCol="0">
            <a:spAutoFit/>
          </a:bodyPr>
          <a:lstStyle/>
          <a:p>
            <a:pPr algn="l"/>
            <a:r>
              <a:rPr lang="en-US" sz="1400" b="0" dirty="0">
                <a:solidFill>
                  <a:schemeClr val="bg1"/>
                </a:solidFill>
              </a:rPr>
              <a:t>~23 hours</a:t>
            </a:r>
          </a:p>
        </p:txBody>
      </p:sp>
      <p:sp>
        <p:nvSpPr>
          <p:cNvPr id="13" name="TextBox 12">
            <a:extLst>
              <a:ext uri="{FF2B5EF4-FFF2-40B4-BE49-F238E27FC236}">
                <a16:creationId xmlns:a16="http://schemas.microsoft.com/office/drawing/2014/main" id="{A86D9D07-FA3B-AF45-A0E6-1221A01A27D1}"/>
              </a:ext>
            </a:extLst>
          </p:cNvPr>
          <p:cNvSpPr txBox="1"/>
          <p:nvPr/>
        </p:nvSpPr>
        <p:spPr>
          <a:xfrm>
            <a:off x="2763078" y="4263887"/>
            <a:ext cx="1468672" cy="307777"/>
          </a:xfrm>
          <a:prstGeom prst="rect">
            <a:avLst/>
          </a:prstGeom>
          <a:noFill/>
        </p:spPr>
        <p:txBody>
          <a:bodyPr wrap="none" rtlCol="0">
            <a:spAutoFit/>
          </a:bodyPr>
          <a:lstStyle/>
          <a:p>
            <a:pPr algn="l"/>
            <a:r>
              <a:rPr lang="en-US" sz="1400" b="0" dirty="0">
                <a:solidFill>
                  <a:schemeClr val="bg1"/>
                </a:solidFill>
              </a:rPr>
              <a:t>48% curtailment</a:t>
            </a:r>
          </a:p>
        </p:txBody>
      </p:sp>
    </p:spTree>
    <p:extLst>
      <p:ext uri="{BB962C8B-B14F-4D97-AF65-F5344CB8AC3E}">
        <p14:creationId xmlns:p14="http://schemas.microsoft.com/office/powerpoint/2010/main" val="292960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75C81D-78A5-DD87-19BD-C8F68E56D7A7}"/>
              </a:ext>
            </a:extLst>
          </p:cNvPr>
          <p:cNvSpPr/>
          <p:nvPr/>
        </p:nvSpPr>
        <p:spPr bwMode="auto">
          <a:xfrm>
            <a:off x="151200" y="603816"/>
            <a:ext cx="3160800" cy="2362584"/>
          </a:xfrm>
          <a:prstGeom prst="rect">
            <a:avLst/>
          </a:prstGeom>
          <a:solidFill>
            <a:schemeClr val="bg1">
              <a:lumMod val="95000"/>
            </a:schemeClr>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Arial" charset="0"/>
            </a:endParaRPr>
          </a:p>
        </p:txBody>
      </p:sp>
      <p:pic>
        <p:nvPicPr>
          <p:cNvPr id="21" name="Picture 20">
            <a:extLst>
              <a:ext uri="{FF2B5EF4-FFF2-40B4-BE49-F238E27FC236}">
                <a16:creationId xmlns:a16="http://schemas.microsoft.com/office/drawing/2014/main" id="{F5B4A92D-267C-0341-8972-DCB3B9E90B30}"/>
              </a:ext>
            </a:extLst>
          </p:cNvPr>
          <p:cNvPicPr>
            <a:picLocks noChangeAspect="1"/>
          </p:cNvPicPr>
          <p:nvPr/>
        </p:nvPicPr>
        <p:blipFill>
          <a:blip r:embed="rId3"/>
          <a:stretch>
            <a:fillRect/>
          </a:stretch>
        </p:blipFill>
        <p:spPr>
          <a:xfrm>
            <a:off x="3777996" y="543656"/>
            <a:ext cx="4636008" cy="2901674"/>
          </a:xfrm>
          <a:prstGeom prst="rect">
            <a:avLst/>
          </a:prstGeom>
        </p:spPr>
      </p:pic>
      <p:sp>
        <p:nvSpPr>
          <p:cNvPr id="2" name="Title 1">
            <a:extLst>
              <a:ext uri="{FF2B5EF4-FFF2-40B4-BE49-F238E27FC236}">
                <a16:creationId xmlns:a16="http://schemas.microsoft.com/office/drawing/2014/main" id="{12CD9C61-27D4-CC42-8333-E4B9ABE3681D}"/>
              </a:ext>
            </a:extLst>
          </p:cNvPr>
          <p:cNvSpPr>
            <a:spLocks noGrp="1"/>
          </p:cNvSpPr>
          <p:nvPr>
            <p:ph type="title"/>
          </p:nvPr>
        </p:nvSpPr>
        <p:spPr/>
        <p:txBody>
          <a:bodyPr/>
          <a:lstStyle/>
          <a:p>
            <a:pPr algn="l"/>
            <a:r>
              <a:rPr lang="en-US" sz="3000" dirty="0"/>
              <a:t>Transmission reduces system cost &amp; storage requirements</a:t>
            </a:r>
          </a:p>
        </p:txBody>
      </p:sp>
      <p:sp>
        <p:nvSpPr>
          <p:cNvPr id="4" name="Slide Number Placeholder 3">
            <a:extLst>
              <a:ext uri="{FF2B5EF4-FFF2-40B4-BE49-F238E27FC236}">
                <a16:creationId xmlns:a16="http://schemas.microsoft.com/office/drawing/2014/main" id="{F7073DE9-5C1E-FE42-8E11-D1E022B94931}"/>
              </a:ext>
            </a:extLst>
          </p:cNvPr>
          <p:cNvSpPr>
            <a:spLocks noGrp="1"/>
          </p:cNvSpPr>
          <p:nvPr>
            <p:ph type="sldNum" sz="quarter" idx="11"/>
          </p:nvPr>
        </p:nvSpPr>
        <p:spPr/>
        <p:txBody>
          <a:bodyPr/>
          <a:lstStyle/>
          <a:p>
            <a:fld id="{F7E17FD2-7DF7-4AAA-9090-3492EE4EE653}" type="slidenum">
              <a:rPr lang="en-US" smtClean="0">
                <a:solidFill>
                  <a:srgbClr val="000000"/>
                </a:solidFill>
              </a:rPr>
              <a:pPr/>
              <a:t>7</a:t>
            </a:fld>
            <a:endParaRPr lang="en-US">
              <a:solidFill>
                <a:srgbClr val="000000"/>
              </a:solidFill>
            </a:endParaRPr>
          </a:p>
        </p:txBody>
      </p:sp>
      <p:pic>
        <p:nvPicPr>
          <p:cNvPr id="16" name="Picture 15">
            <a:extLst>
              <a:ext uri="{FF2B5EF4-FFF2-40B4-BE49-F238E27FC236}">
                <a16:creationId xmlns:a16="http://schemas.microsoft.com/office/drawing/2014/main" id="{CB3F9625-B039-D84D-A349-11F9337E039B}"/>
              </a:ext>
            </a:extLst>
          </p:cNvPr>
          <p:cNvPicPr>
            <a:picLocks noChangeAspect="1"/>
          </p:cNvPicPr>
          <p:nvPr/>
        </p:nvPicPr>
        <p:blipFill>
          <a:blip r:embed="rId4"/>
          <a:stretch>
            <a:fillRect/>
          </a:stretch>
        </p:blipFill>
        <p:spPr>
          <a:xfrm>
            <a:off x="375900" y="3445330"/>
            <a:ext cx="11439144" cy="3412355"/>
          </a:xfrm>
          <a:prstGeom prst="rect">
            <a:avLst/>
          </a:prstGeom>
        </p:spPr>
      </p:pic>
      <p:sp>
        <p:nvSpPr>
          <p:cNvPr id="18" name="TextBox 17">
            <a:extLst>
              <a:ext uri="{FF2B5EF4-FFF2-40B4-BE49-F238E27FC236}">
                <a16:creationId xmlns:a16="http://schemas.microsoft.com/office/drawing/2014/main" id="{C1D9B858-77F7-8D42-ACEA-39DFAD81E78E}"/>
              </a:ext>
            </a:extLst>
          </p:cNvPr>
          <p:cNvSpPr txBox="1"/>
          <p:nvPr/>
        </p:nvSpPr>
        <p:spPr>
          <a:xfrm>
            <a:off x="10575234" y="4263887"/>
            <a:ext cx="984565" cy="307777"/>
          </a:xfrm>
          <a:prstGeom prst="rect">
            <a:avLst/>
          </a:prstGeom>
          <a:noFill/>
        </p:spPr>
        <p:txBody>
          <a:bodyPr wrap="none" rtlCol="0">
            <a:spAutoFit/>
          </a:bodyPr>
          <a:lstStyle/>
          <a:p>
            <a:pPr algn="l"/>
            <a:r>
              <a:rPr lang="en-US" sz="1400" b="0" dirty="0">
                <a:solidFill>
                  <a:schemeClr val="bg1"/>
                </a:solidFill>
              </a:rPr>
              <a:t>~23 hours</a:t>
            </a:r>
          </a:p>
        </p:txBody>
      </p:sp>
      <p:sp>
        <p:nvSpPr>
          <p:cNvPr id="20" name="TextBox 19">
            <a:extLst>
              <a:ext uri="{FF2B5EF4-FFF2-40B4-BE49-F238E27FC236}">
                <a16:creationId xmlns:a16="http://schemas.microsoft.com/office/drawing/2014/main" id="{194EF8D2-9E8B-EB4D-9C27-1E539EE5DD69}"/>
              </a:ext>
            </a:extLst>
          </p:cNvPr>
          <p:cNvSpPr txBox="1"/>
          <p:nvPr/>
        </p:nvSpPr>
        <p:spPr>
          <a:xfrm>
            <a:off x="9481930" y="6460435"/>
            <a:ext cx="885179" cy="307777"/>
          </a:xfrm>
          <a:prstGeom prst="rect">
            <a:avLst/>
          </a:prstGeom>
          <a:noFill/>
        </p:spPr>
        <p:txBody>
          <a:bodyPr wrap="none" rtlCol="0">
            <a:spAutoFit/>
          </a:bodyPr>
          <a:lstStyle/>
          <a:p>
            <a:pPr algn="l"/>
            <a:r>
              <a:rPr lang="en-US" sz="1400" b="0" dirty="0"/>
              <a:t>~5 hours</a:t>
            </a:r>
          </a:p>
        </p:txBody>
      </p:sp>
      <p:sp>
        <p:nvSpPr>
          <p:cNvPr id="22" name="TextBox 21">
            <a:extLst>
              <a:ext uri="{FF2B5EF4-FFF2-40B4-BE49-F238E27FC236}">
                <a16:creationId xmlns:a16="http://schemas.microsoft.com/office/drawing/2014/main" id="{2391C5A7-9558-5C4C-ADE4-FDDC5CEE9D82}"/>
              </a:ext>
            </a:extLst>
          </p:cNvPr>
          <p:cNvSpPr txBox="1"/>
          <p:nvPr/>
        </p:nvSpPr>
        <p:spPr>
          <a:xfrm>
            <a:off x="2763078" y="4263887"/>
            <a:ext cx="1468672" cy="307777"/>
          </a:xfrm>
          <a:prstGeom prst="rect">
            <a:avLst/>
          </a:prstGeom>
          <a:noFill/>
        </p:spPr>
        <p:txBody>
          <a:bodyPr wrap="none" rtlCol="0">
            <a:spAutoFit/>
          </a:bodyPr>
          <a:lstStyle/>
          <a:p>
            <a:pPr algn="l"/>
            <a:r>
              <a:rPr lang="en-US" sz="1400" b="0" dirty="0">
                <a:solidFill>
                  <a:schemeClr val="bg1"/>
                </a:solidFill>
              </a:rPr>
              <a:t>48% curtailment</a:t>
            </a:r>
          </a:p>
        </p:txBody>
      </p:sp>
      <p:sp>
        <p:nvSpPr>
          <p:cNvPr id="23" name="TextBox 22">
            <a:extLst>
              <a:ext uri="{FF2B5EF4-FFF2-40B4-BE49-F238E27FC236}">
                <a16:creationId xmlns:a16="http://schemas.microsoft.com/office/drawing/2014/main" id="{EFAE4F09-E7C7-6A43-948A-AE9EA1612717}"/>
              </a:ext>
            </a:extLst>
          </p:cNvPr>
          <p:cNvSpPr txBox="1"/>
          <p:nvPr/>
        </p:nvSpPr>
        <p:spPr>
          <a:xfrm>
            <a:off x="2763078" y="6460435"/>
            <a:ext cx="1468672" cy="307777"/>
          </a:xfrm>
          <a:prstGeom prst="rect">
            <a:avLst/>
          </a:prstGeom>
          <a:noFill/>
        </p:spPr>
        <p:txBody>
          <a:bodyPr wrap="none" rtlCol="0">
            <a:spAutoFit/>
          </a:bodyPr>
          <a:lstStyle/>
          <a:p>
            <a:pPr algn="l"/>
            <a:r>
              <a:rPr lang="en-US" sz="1400" b="0" dirty="0">
                <a:solidFill>
                  <a:schemeClr val="bg1"/>
                </a:solidFill>
              </a:rPr>
              <a:t>36% curtailment</a:t>
            </a:r>
          </a:p>
        </p:txBody>
      </p:sp>
      <p:sp>
        <p:nvSpPr>
          <p:cNvPr id="3" name="TextBox 2">
            <a:extLst>
              <a:ext uri="{FF2B5EF4-FFF2-40B4-BE49-F238E27FC236}">
                <a16:creationId xmlns:a16="http://schemas.microsoft.com/office/drawing/2014/main" id="{AAA4328F-AB78-F2C9-BAD8-FB2B0EB4CF71}"/>
              </a:ext>
            </a:extLst>
          </p:cNvPr>
          <p:cNvSpPr txBox="1"/>
          <p:nvPr/>
        </p:nvSpPr>
        <p:spPr>
          <a:xfrm>
            <a:off x="151200" y="603816"/>
            <a:ext cx="3185487" cy="400110"/>
          </a:xfrm>
          <a:prstGeom prst="rect">
            <a:avLst/>
          </a:prstGeom>
          <a:noFill/>
        </p:spPr>
        <p:txBody>
          <a:bodyPr wrap="none" rtlCol="0">
            <a:spAutoFit/>
          </a:bodyPr>
          <a:lstStyle/>
          <a:p>
            <a:pPr algn="l"/>
            <a:r>
              <a:rPr lang="en-US" dirty="0"/>
              <a:t>Is 36% curtailment a lot?</a:t>
            </a:r>
          </a:p>
        </p:txBody>
      </p:sp>
      <p:sp>
        <p:nvSpPr>
          <p:cNvPr id="11" name="Content Placeholder 2">
            <a:extLst>
              <a:ext uri="{FF2B5EF4-FFF2-40B4-BE49-F238E27FC236}">
                <a16:creationId xmlns:a16="http://schemas.microsoft.com/office/drawing/2014/main" id="{DE6751E9-646F-1469-CC5E-5335E640A33C}"/>
              </a:ext>
            </a:extLst>
          </p:cNvPr>
          <p:cNvSpPr txBox="1">
            <a:spLocks/>
          </p:cNvSpPr>
          <p:nvPr/>
        </p:nvSpPr>
        <p:spPr bwMode="auto">
          <a:xfrm>
            <a:off x="151200" y="1090617"/>
            <a:ext cx="3160800" cy="18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ea typeface="ＭＳ Ｐゴシック" charset="-128"/>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ea typeface="ＭＳ Ｐゴシック" charset="-128"/>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ea typeface="ＭＳ Ｐゴシック" charset="-128"/>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9pPr>
          </a:lstStyle>
          <a:p>
            <a:r>
              <a:rPr lang="en-US" sz="1800" b="0" kern="0" dirty="0"/>
              <a:t>Peak/mean demand = 1.6</a:t>
            </a:r>
          </a:p>
          <a:p>
            <a:r>
              <a:rPr lang="en-US" sz="1800" b="0" kern="0" dirty="0"/>
              <a:t>Capacity utilization in a completely dispatchable system is 1/1.6 = 63%</a:t>
            </a:r>
          </a:p>
          <a:p>
            <a:r>
              <a:rPr lang="en-US" sz="1800" b="0" kern="0" dirty="0"/>
              <a:t>63% utilization =              37% “curtailment”</a:t>
            </a:r>
          </a:p>
        </p:txBody>
      </p:sp>
    </p:spTree>
    <p:extLst>
      <p:ext uri="{BB962C8B-B14F-4D97-AF65-F5344CB8AC3E}">
        <p14:creationId xmlns:p14="http://schemas.microsoft.com/office/powerpoint/2010/main" val="404189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5B01D-F067-914C-AC4F-5EAB6DBEB98B}"/>
              </a:ext>
            </a:extLst>
          </p:cNvPr>
          <p:cNvSpPr>
            <a:spLocks noGrp="1"/>
          </p:cNvSpPr>
          <p:nvPr>
            <p:ph type="title"/>
          </p:nvPr>
        </p:nvSpPr>
        <p:spPr/>
        <p:txBody>
          <a:bodyPr/>
          <a:lstStyle/>
          <a:p>
            <a:r>
              <a:rPr lang="en-US" dirty="0"/>
              <a:t>Two main benefits of inter-state transmission*</a:t>
            </a:r>
          </a:p>
        </p:txBody>
      </p:sp>
      <p:sp>
        <p:nvSpPr>
          <p:cNvPr id="3" name="Content Placeholder 2">
            <a:extLst>
              <a:ext uri="{FF2B5EF4-FFF2-40B4-BE49-F238E27FC236}">
                <a16:creationId xmlns:a16="http://schemas.microsoft.com/office/drawing/2014/main" id="{69EFCB3B-7050-AF4D-AC10-7CC07A48A3A5}"/>
              </a:ext>
            </a:extLst>
          </p:cNvPr>
          <p:cNvSpPr>
            <a:spLocks noGrp="1"/>
          </p:cNvSpPr>
          <p:nvPr>
            <p:ph idx="1"/>
          </p:nvPr>
        </p:nvSpPr>
        <p:spPr>
          <a:xfrm>
            <a:off x="7918705" y="541866"/>
            <a:ext cx="4108528" cy="1020233"/>
          </a:xfrm>
          <a:solidFill>
            <a:srgbClr val="FFFD78"/>
          </a:solidFill>
        </p:spPr>
        <p:txBody>
          <a:bodyPr/>
          <a:lstStyle/>
          <a:p>
            <a:pPr marL="0" indent="0">
              <a:buNone/>
            </a:pPr>
            <a:r>
              <a:rPr lang="en-US" sz="2000" dirty="0"/>
              <a:t>2. Better access to high-quality resource regions → </a:t>
            </a:r>
            <a:r>
              <a:rPr lang="en-US" sz="2000" b="1" dirty="0"/>
              <a:t>More energy from less PV/wind capacity</a:t>
            </a:r>
          </a:p>
        </p:txBody>
      </p:sp>
      <p:sp>
        <p:nvSpPr>
          <p:cNvPr id="4" name="Slide Number Placeholder 3">
            <a:extLst>
              <a:ext uri="{FF2B5EF4-FFF2-40B4-BE49-F238E27FC236}">
                <a16:creationId xmlns:a16="http://schemas.microsoft.com/office/drawing/2014/main" id="{0023185D-50E8-EB4A-8401-D3667A3F2166}"/>
              </a:ext>
            </a:extLst>
          </p:cNvPr>
          <p:cNvSpPr>
            <a:spLocks noGrp="1"/>
          </p:cNvSpPr>
          <p:nvPr>
            <p:ph type="sldNum" sz="quarter" idx="11"/>
          </p:nvPr>
        </p:nvSpPr>
        <p:spPr/>
        <p:txBody>
          <a:bodyPr/>
          <a:lstStyle/>
          <a:p>
            <a:fld id="{F7E17FD2-7DF7-4AAA-9090-3492EE4EE653}" type="slidenum">
              <a:rPr lang="en-US" smtClean="0">
                <a:solidFill>
                  <a:srgbClr val="000000"/>
                </a:solidFill>
              </a:rPr>
              <a:pPr/>
              <a:t>8</a:t>
            </a:fld>
            <a:endParaRPr lang="en-US">
              <a:solidFill>
                <a:srgbClr val="000000"/>
              </a:solidFill>
            </a:endParaRPr>
          </a:p>
        </p:txBody>
      </p:sp>
      <p:sp>
        <p:nvSpPr>
          <p:cNvPr id="5" name="Content Placeholder 2">
            <a:extLst>
              <a:ext uri="{FF2B5EF4-FFF2-40B4-BE49-F238E27FC236}">
                <a16:creationId xmlns:a16="http://schemas.microsoft.com/office/drawing/2014/main" id="{4BB4DEC2-9D93-A540-AA93-DFDD31B781A8}"/>
              </a:ext>
            </a:extLst>
          </p:cNvPr>
          <p:cNvSpPr txBox="1">
            <a:spLocks/>
          </p:cNvSpPr>
          <p:nvPr/>
        </p:nvSpPr>
        <p:spPr bwMode="auto">
          <a:xfrm>
            <a:off x="423844" y="541868"/>
            <a:ext cx="6624381" cy="710860"/>
          </a:xfrm>
          <a:prstGeom prst="rect">
            <a:avLst/>
          </a:prstGeom>
          <a:solidFill>
            <a:srgbClr val="FFFD78"/>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ea typeface="ＭＳ Ｐゴシック" charset="-128"/>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ea typeface="ＭＳ Ｐゴシック" charset="-128"/>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ea typeface="ＭＳ Ｐゴシック" charset="-128"/>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9pPr>
          </a:lstStyle>
          <a:p>
            <a:pPr marL="0" indent="0">
              <a:buFont typeface="Wingdings" pitchFamily="2" charset="2"/>
              <a:buNone/>
            </a:pPr>
            <a:r>
              <a:rPr lang="en-US" sz="2000" b="0" kern="0" dirty="0"/>
              <a:t>1. Reduction in aggregate variability through spatial averaging → </a:t>
            </a:r>
            <a:r>
              <a:rPr lang="en-US" sz="2000" kern="0" dirty="0"/>
              <a:t>Reduction in storage capacity + duration</a:t>
            </a:r>
          </a:p>
        </p:txBody>
      </p:sp>
      <p:pic>
        <p:nvPicPr>
          <p:cNvPr id="8" name="Picture 7">
            <a:extLst>
              <a:ext uri="{FF2B5EF4-FFF2-40B4-BE49-F238E27FC236}">
                <a16:creationId xmlns:a16="http://schemas.microsoft.com/office/drawing/2014/main" id="{9296D362-5DAF-F440-ABFF-F10A4093368E}"/>
              </a:ext>
            </a:extLst>
          </p:cNvPr>
          <p:cNvPicPr>
            <a:picLocks noChangeAspect="1"/>
          </p:cNvPicPr>
          <p:nvPr/>
        </p:nvPicPr>
        <p:blipFill rotWithShape="1">
          <a:blip r:embed="rId3"/>
          <a:srcRect l="34370" r="50000"/>
          <a:stretch/>
        </p:blipFill>
        <p:spPr>
          <a:xfrm>
            <a:off x="8089231" y="1735546"/>
            <a:ext cx="1503864" cy="4411770"/>
          </a:xfrm>
          <a:prstGeom prst="rect">
            <a:avLst/>
          </a:prstGeom>
        </p:spPr>
      </p:pic>
      <p:pic>
        <p:nvPicPr>
          <p:cNvPr id="9" name="Picture 8">
            <a:extLst>
              <a:ext uri="{FF2B5EF4-FFF2-40B4-BE49-F238E27FC236}">
                <a16:creationId xmlns:a16="http://schemas.microsoft.com/office/drawing/2014/main" id="{EA0D9B36-8D8D-784A-B240-2B0716CDE2ED}"/>
              </a:ext>
            </a:extLst>
          </p:cNvPr>
          <p:cNvPicPr>
            <a:picLocks noChangeAspect="1"/>
          </p:cNvPicPr>
          <p:nvPr/>
        </p:nvPicPr>
        <p:blipFill rotWithShape="1">
          <a:blip r:embed="rId3"/>
          <a:srcRect l="66773" r="16906"/>
          <a:stretch/>
        </p:blipFill>
        <p:spPr>
          <a:xfrm>
            <a:off x="9772937" y="1735545"/>
            <a:ext cx="1570408" cy="4411771"/>
          </a:xfrm>
          <a:prstGeom prst="rect">
            <a:avLst/>
          </a:prstGeom>
        </p:spPr>
      </p:pic>
      <p:pic>
        <p:nvPicPr>
          <p:cNvPr id="11" name="Picture 10">
            <a:extLst>
              <a:ext uri="{FF2B5EF4-FFF2-40B4-BE49-F238E27FC236}">
                <a16:creationId xmlns:a16="http://schemas.microsoft.com/office/drawing/2014/main" id="{8B4142CA-D7D1-834B-8011-01E5457AC084}"/>
              </a:ext>
            </a:extLst>
          </p:cNvPr>
          <p:cNvPicPr>
            <a:picLocks noChangeAspect="1"/>
          </p:cNvPicPr>
          <p:nvPr/>
        </p:nvPicPr>
        <p:blipFill rotWithShape="1">
          <a:blip r:embed="rId4"/>
          <a:srcRect b="53457"/>
          <a:stretch/>
        </p:blipFill>
        <p:spPr>
          <a:xfrm>
            <a:off x="175185" y="1530636"/>
            <a:ext cx="6873041" cy="4055080"/>
          </a:xfrm>
          <a:prstGeom prst="rect">
            <a:avLst/>
          </a:prstGeom>
        </p:spPr>
      </p:pic>
      <p:sp>
        <p:nvSpPr>
          <p:cNvPr id="13" name="Content Placeholder 2">
            <a:extLst>
              <a:ext uri="{FF2B5EF4-FFF2-40B4-BE49-F238E27FC236}">
                <a16:creationId xmlns:a16="http://schemas.microsoft.com/office/drawing/2014/main" id="{544D12D4-3CBF-4042-A910-21BA71F99DE2}"/>
              </a:ext>
            </a:extLst>
          </p:cNvPr>
          <p:cNvSpPr txBox="1">
            <a:spLocks/>
          </p:cNvSpPr>
          <p:nvPr/>
        </p:nvSpPr>
        <p:spPr bwMode="auto">
          <a:xfrm>
            <a:off x="0" y="5844686"/>
            <a:ext cx="7918705" cy="422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ea typeface="ＭＳ Ｐゴシック" charset="-128"/>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ea typeface="ＭＳ Ｐゴシック" charset="-128"/>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ea typeface="ＭＳ Ｐゴシック" charset="-128"/>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9pPr>
          </a:lstStyle>
          <a:p>
            <a:pPr marL="0" indent="0">
              <a:buNone/>
            </a:pPr>
            <a:r>
              <a:rPr lang="en-US" sz="2000" b="0" kern="0" dirty="0"/>
              <a:t>* Additional benefits of interregional transmission not resolved here: </a:t>
            </a:r>
          </a:p>
        </p:txBody>
      </p:sp>
      <p:sp>
        <p:nvSpPr>
          <p:cNvPr id="12" name="Content Placeholder 6">
            <a:extLst>
              <a:ext uri="{FF2B5EF4-FFF2-40B4-BE49-F238E27FC236}">
                <a16:creationId xmlns:a16="http://schemas.microsoft.com/office/drawing/2014/main" id="{D30ACDA6-0587-8944-9B76-0A5278DB1BEC}"/>
              </a:ext>
            </a:extLst>
          </p:cNvPr>
          <p:cNvSpPr txBox="1">
            <a:spLocks/>
          </p:cNvSpPr>
          <p:nvPr/>
        </p:nvSpPr>
        <p:spPr bwMode="auto">
          <a:xfrm>
            <a:off x="178271" y="6175537"/>
            <a:ext cx="2093695" cy="619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ea typeface="ＭＳ Ｐゴシック" charset="-128"/>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ea typeface="ＭＳ Ｐゴシック" charset="-128"/>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ea typeface="ＭＳ Ｐゴシック" charset="-128"/>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9pPr>
          </a:lstStyle>
          <a:p>
            <a:r>
              <a:rPr lang="en-US" sz="1600" b="0" kern="0" dirty="0"/>
              <a:t>n-1 security</a:t>
            </a:r>
          </a:p>
          <a:p>
            <a:r>
              <a:rPr lang="en-US" sz="1600" b="0" kern="0" dirty="0"/>
              <a:t>Inertia / stability</a:t>
            </a:r>
          </a:p>
        </p:txBody>
      </p:sp>
      <p:sp>
        <p:nvSpPr>
          <p:cNvPr id="14" name="Content Placeholder 6">
            <a:extLst>
              <a:ext uri="{FF2B5EF4-FFF2-40B4-BE49-F238E27FC236}">
                <a16:creationId xmlns:a16="http://schemas.microsoft.com/office/drawing/2014/main" id="{DE18015C-4B37-FC46-ADD3-772FAC2A744D}"/>
              </a:ext>
            </a:extLst>
          </p:cNvPr>
          <p:cNvSpPr txBox="1">
            <a:spLocks/>
          </p:cNvSpPr>
          <p:nvPr/>
        </p:nvSpPr>
        <p:spPr bwMode="auto">
          <a:xfrm>
            <a:off x="2235390" y="6175537"/>
            <a:ext cx="5412526" cy="619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ea typeface="ＭＳ Ｐゴシック" charset="-128"/>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ea typeface="ＭＳ Ｐゴシック" charset="-128"/>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ea typeface="ＭＳ Ｐゴシック" charset="-128"/>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9pPr>
          </a:lstStyle>
          <a:p>
            <a:r>
              <a:rPr lang="en-US" sz="1600" b="0" kern="0" dirty="0"/>
              <a:t>Reduction in forecast uncertainty [</a:t>
            </a:r>
            <a:r>
              <a:rPr lang="en-US" sz="1600" b="0" kern="0" dirty="0" err="1"/>
              <a:t>Pfeifenberger</a:t>
            </a:r>
            <a:r>
              <a:rPr lang="en-US" sz="1600" b="0" kern="0" dirty="0"/>
              <a:t> 2020]</a:t>
            </a:r>
          </a:p>
          <a:p>
            <a:r>
              <a:rPr lang="en-US" sz="1600" b="0" kern="0" dirty="0"/>
              <a:t>Sub-hourly balancing</a:t>
            </a:r>
          </a:p>
        </p:txBody>
      </p:sp>
      <p:sp>
        <p:nvSpPr>
          <p:cNvPr id="6" name="Oval 5">
            <a:extLst>
              <a:ext uri="{FF2B5EF4-FFF2-40B4-BE49-F238E27FC236}">
                <a16:creationId xmlns:a16="http://schemas.microsoft.com/office/drawing/2014/main" id="{C06D7E3F-DBFF-7943-8400-6FBE991E6690}"/>
              </a:ext>
            </a:extLst>
          </p:cNvPr>
          <p:cNvSpPr/>
          <p:nvPr/>
        </p:nvSpPr>
        <p:spPr bwMode="auto">
          <a:xfrm rot="1167518">
            <a:off x="8604804" y="2537287"/>
            <a:ext cx="676275" cy="318153"/>
          </a:xfrm>
          <a:prstGeom prst="ellipse">
            <a:avLst/>
          </a:prstGeom>
          <a:noFill/>
          <a:ln w="28575"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normAutofit fontScale="47500" lnSpcReduction="20000"/>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Arial" charset="0"/>
            </a:endParaRPr>
          </a:p>
        </p:txBody>
      </p:sp>
      <p:sp>
        <p:nvSpPr>
          <p:cNvPr id="15" name="Oval 14">
            <a:extLst>
              <a:ext uri="{FF2B5EF4-FFF2-40B4-BE49-F238E27FC236}">
                <a16:creationId xmlns:a16="http://schemas.microsoft.com/office/drawing/2014/main" id="{32B1C1D2-07DD-AA4A-9091-47ED1F45A5F4}"/>
              </a:ext>
            </a:extLst>
          </p:cNvPr>
          <p:cNvSpPr/>
          <p:nvPr/>
        </p:nvSpPr>
        <p:spPr bwMode="auto">
          <a:xfrm rot="20307060">
            <a:off x="10328080" y="2252197"/>
            <a:ext cx="676275" cy="276225"/>
          </a:xfrm>
          <a:prstGeom prst="ellipse">
            <a:avLst/>
          </a:prstGeom>
          <a:noFill/>
          <a:ln w="28575" cap="flat" cmpd="sng" algn="ctr">
            <a:solidFill>
              <a:schemeClr val="tx1"/>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normAutofit fontScale="40000" lnSpcReduction="20000"/>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Arial" charset="0"/>
            </a:endParaRPr>
          </a:p>
        </p:txBody>
      </p:sp>
      <p:sp>
        <p:nvSpPr>
          <p:cNvPr id="16" name="Content Placeholder 6">
            <a:extLst>
              <a:ext uri="{FF2B5EF4-FFF2-40B4-BE49-F238E27FC236}">
                <a16:creationId xmlns:a16="http://schemas.microsoft.com/office/drawing/2014/main" id="{79402ED8-BF06-C444-95B1-FCD432BBB97E}"/>
              </a:ext>
            </a:extLst>
          </p:cNvPr>
          <p:cNvSpPr txBox="1">
            <a:spLocks/>
          </p:cNvSpPr>
          <p:nvPr/>
        </p:nvSpPr>
        <p:spPr bwMode="auto">
          <a:xfrm>
            <a:off x="7695290" y="6175537"/>
            <a:ext cx="4414898" cy="619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bg2"/>
              </a:buClr>
              <a:buSzPct val="75000"/>
              <a:buFont typeface="Wingdings" pitchFamily="2" charset="2"/>
              <a:buChar char="n"/>
              <a:defRPr sz="3200">
                <a:solidFill>
                  <a:schemeClr val="tx1"/>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lr>
                <a:schemeClr val="accent2"/>
              </a:buClr>
              <a:buSzPct val="80000"/>
              <a:buFont typeface="Wingdings" pitchFamily="2" charset="2"/>
              <a:buChar char="¨"/>
              <a:defRPr sz="2800">
                <a:solidFill>
                  <a:schemeClr val="tx1"/>
                </a:solidFill>
                <a:latin typeface="+mn-lt"/>
                <a:ea typeface="ＭＳ Ｐゴシック" charset="-128"/>
              </a:defRPr>
            </a:lvl2pPr>
            <a:lvl3pPr marL="1143000" indent="-228600" algn="l" rtl="0" eaLnBrk="1" fontAlgn="base" hangingPunct="1">
              <a:spcBef>
                <a:spcPct val="20000"/>
              </a:spcBef>
              <a:spcAft>
                <a:spcPct val="0"/>
              </a:spcAft>
              <a:buClr>
                <a:schemeClr val="bg2"/>
              </a:buClr>
              <a:buSzPct val="65000"/>
              <a:buFont typeface="Wingdings" pitchFamily="2" charset="2"/>
              <a:buChar char="n"/>
              <a:defRPr sz="2400">
                <a:solidFill>
                  <a:schemeClr val="tx1"/>
                </a:solidFill>
                <a:latin typeface="+mn-lt"/>
                <a:ea typeface="ＭＳ Ｐゴシック" charset="-128"/>
              </a:defRPr>
            </a:lvl3pPr>
            <a:lvl4pPr marL="1600200" indent="-228600" algn="l" rtl="0" eaLnBrk="1" fontAlgn="base" hangingPunct="1">
              <a:spcBef>
                <a:spcPct val="20000"/>
              </a:spcBef>
              <a:spcAft>
                <a:spcPct val="0"/>
              </a:spcAft>
              <a:buClr>
                <a:schemeClr val="accent2"/>
              </a:buClr>
              <a:buSzPct val="70000"/>
              <a:buFont typeface="Wingdings" pitchFamily="2" charset="2"/>
              <a:buChar char="¨"/>
              <a:defRPr sz="2000">
                <a:solidFill>
                  <a:schemeClr val="tx1"/>
                </a:solidFill>
                <a:latin typeface="+mn-lt"/>
                <a:ea typeface="ＭＳ Ｐゴシック" charset="-128"/>
              </a:defRPr>
            </a:lvl4pPr>
            <a:lvl5pPr marL="2057400" indent="-228600" algn="l" rtl="0" eaLnBrk="1" fontAlgn="base" hangingPunct="1">
              <a:spcBef>
                <a:spcPct val="20000"/>
              </a:spcBef>
              <a:spcAft>
                <a:spcPct val="0"/>
              </a:spcAft>
              <a:buClr>
                <a:schemeClr val="bg2"/>
              </a:buClr>
              <a:buFont typeface="Wingdings" pitchFamily="2" charset="2"/>
              <a:buChar char="§"/>
              <a:defRPr sz="2000">
                <a:solidFill>
                  <a:schemeClr val="tx1"/>
                </a:solidFill>
                <a:latin typeface="+mn-lt"/>
                <a:ea typeface="ＭＳ Ｐゴシック" charset="-128"/>
              </a:defRPr>
            </a:lvl5pPr>
            <a:lvl6pPr marL="25146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lr>
                <a:schemeClr val="bg2"/>
              </a:buClr>
              <a:buFont typeface="Wingdings" charset="2"/>
              <a:buChar char="§"/>
              <a:defRPr sz="2000">
                <a:solidFill>
                  <a:schemeClr val="tx1"/>
                </a:solidFill>
                <a:latin typeface="+mn-lt"/>
                <a:ea typeface="ＭＳ Ｐゴシック" charset="-128"/>
              </a:defRPr>
            </a:lvl9pPr>
          </a:lstStyle>
          <a:p>
            <a:r>
              <a:rPr lang="en-US" sz="1600" b="0" kern="0" dirty="0"/>
              <a:t>Mitigating regionally-correlated unmodeled outages (e.g. icing, fuel scarcity)</a:t>
            </a:r>
          </a:p>
        </p:txBody>
      </p:sp>
      <p:sp>
        <p:nvSpPr>
          <p:cNvPr id="7" name="TextBox 6">
            <a:extLst>
              <a:ext uri="{FF2B5EF4-FFF2-40B4-BE49-F238E27FC236}">
                <a16:creationId xmlns:a16="http://schemas.microsoft.com/office/drawing/2014/main" id="{3D70AF37-9948-754D-8AA8-1C38FECC9924}"/>
              </a:ext>
            </a:extLst>
          </p:cNvPr>
          <p:cNvSpPr txBox="1"/>
          <p:nvPr/>
        </p:nvSpPr>
        <p:spPr>
          <a:xfrm>
            <a:off x="11197766" y="3301237"/>
            <a:ext cx="1059906" cy="307777"/>
          </a:xfrm>
          <a:prstGeom prst="rect">
            <a:avLst/>
          </a:prstGeom>
          <a:noFill/>
        </p:spPr>
        <p:txBody>
          <a:bodyPr wrap="none" rtlCol="0">
            <a:spAutoFit/>
          </a:bodyPr>
          <a:lstStyle/>
          <a:p>
            <a:pPr algn="l"/>
            <a:r>
              <a:rPr lang="en-US" sz="1400" b="0" dirty="0">
                <a:sym typeface="Wingdings" pitchFamily="2" charset="2"/>
              </a:rPr>
              <a:t>← </a:t>
            </a:r>
            <a:r>
              <a:rPr lang="en-US" sz="1400" b="0" dirty="0"/>
              <a:t>demand</a:t>
            </a:r>
          </a:p>
        </p:txBody>
      </p:sp>
    </p:spTree>
    <p:extLst>
      <p:ext uri="{BB962C8B-B14F-4D97-AF65-F5344CB8AC3E}">
        <p14:creationId xmlns:p14="http://schemas.microsoft.com/office/powerpoint/2010/main" val="115350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3" grpId="0"/>
      <p:bldP spid="12" grpId="0"/>
      <p:bldP spid="14" grpId="0"/>
      <p:bldP spid="6" grpId="0" animBg="1"/>
      <p:bldP spid="15" grpId="0" animBg="1"/>
      <p:bldP spid="1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126C2-C681-34B9-9EEE-204FD7915877}"/>
              </a:ext>
            </a:extLst>
          </p:cNvPr>
          <p:cNvSpPr>
            <a:spLocks noGrp="1"/>
          </p:cNvSpPr>
          <p:nvPr>
            <p:ph type="title"/>
          </p:nvPr>
        </p:nvSpPr>
        <p:spPr/>
        <p:txBody>
          <a:bodyPr/>
          <a:lstStyle/>
          <a:p>
            <a:r>
              <a:rPr lang="en-US" dirty="0"/>
              <a:t>Flexible operation of interregional transmission</a:t>
            </a:r>
          </a:p>
        </p:txBody>
      </p:sp>
      <p:sp>
        <p:nvSpPr>
          <p:cNvPr id="4" name="Slide Number Placeholder 3">
            <a:extLst>
              <a:ext uri="{FF2B5EF4-FFF2-40B4-BE49-F238E27FC236}">
                <a16:creationId xmlns:a16="http://schemas.microsoft.com/office/drawing/2014/main" id="{9277841C-ED14-617C-15BD-62E6F17D9B72}"/>
              </a:ext>
            </a:extLst>
          </p:cNvPr>
          <p:cNvSpPr>
            <a:spLocks noGrp="1"/>
          </p:cNvSpPr>
          <p:nvPr>
            <p:ph type="sldNum" sz="quarter" idx="11"/>
          </p:nvPr>
        </p:nvSpPr>
        <p:spPr/>
        <p:txBody>
          <a:bodyPr/>
          <a:lstStyle/>
          <a:p>
            <a:fld id="{F7E17FD2-7DF7-4AAA-9090-3492EE4EE653}" type="slidenum">
              <a:rPr lang="en-US" smtClean="0">
                <a:solidFill>
                  <a:srgbClr val="000000"/>
                </a:solidFill>
              </a:rPr>
              <a:pPr/>
              <a:t>9</a:t>
            </a:fld>
            <a:endParaRPr lang="en-US">
              <a:solidFill>
                <a:srgbClr val="000000"/>
              </a:solidFill>
            </a:endParaRPr>
          </a:p>
        </p:txBody>
      </p:sp>
      <p:sp>
        <p:nvSpPr>
          <p:cNvPr id="7" name="TextBox 6">
            <a:extLst>
              <a:ext uri="{FF2B5EF4-FFF2-40B4-BE49-F238E27FC236}">
                <a16:creationId xmlns:a16="http://schemas.microsoft.com/office/drawing/2014/main" id="{81845438-BD68-D2E3-7EFC-3B3EED1070CF}"/>
              </a:ext>
            </a:extLst>
          </p:cNvPr>
          <p:cNvSpPr txBox="1"/>
          <p:nvPr/>
        </p:nvSpPr>
        <p:spPr>
          <a:xfrm>
            <a:off x="8913538" y="504265"/>
            <a:ext cx="3278462" cy="307777"/>
          </a:xfrm>
          <a:prstGeom prst="rect">
            <a:avLst/>
          </a:prstGeom>
          <a:noFill/>
        </p:spPr>
        <p:txBody>
          <a:bodyPr wrap="none" rtlCol="0">
            <a:spAutoFit/>
          </a:bodyPr>
          <a:lstStyle/>
          <a:p>
            <a:pPr algn="r"/>
            <a:r>
              <a:rPr lang="en-US" sz="1400" b="0" dirty="0"/>
              <a:t>Modeled 2040 flows with 2010 weather</a:t>
            </a:r>
          </a:p>
        </p:txBody>
      </p:sp>
      <p:pic>
        <p:nvPicPr>
          <p:cNvPr id="9" name="Picture 8">
            <a:extLst>
              <a:ext uri="{FF2B5EF4-FFF2-40B4-BE49-F238E27FC236}">
                <a16:creationId xmlns:a16="http://schemas.microsoft.com/office/drawing/2014/main" id="{70E1110E-1E8F-A5F4-D8BE-F3D1E5CC9E83}"/>
              </a:ext>
            </a:extLst>
          </p:cNvPr>
          <p:cNvPicPr>
            <a:picLocks noChangeAspect="1"/>
          </p:cNvPicPr>
          <p:nvPr/>
        </p:nvPicPr>
        <p:blipFill>
          <a:blip r:embed="rId2"/>
          <a:stretch>
            <a:fillRect/>
          </a:stretch>
        </p:blipFill>
        <p:spPr>
          <a:xfrm>
            <a:off x="60960" y="1160922"/>
            <a:ext cx="12070080" cy="5697078"/>
          </a:xfrm>
          <a:prstGeom prst="rect">
            <a:avLst/>
          </a:prstGeom>
        </p:spPr>
      </p:pic>
      <p:sp>
        <p:nvSpPr>
          <p:cNvPr id="10" name="TextBox 9">
            <a:extLst>
              <a:ext uri="{FF2B5EF4-FFF2-40B4-BE49-F238E27FC236}">
                <a16:creationId xmlns:a16="http://schemas.microsoft.com/office/drawing/2014/main" id="{486B2388-B4A5-FA86-93C0-148110FA4BE1}"/>
              </a:ext>
            </a:extLst>
          </p:cNvPr>
          <p:cNvSpPr txBox="1"/>
          <p:nvPr/>
        </p:nvSpPr>
        <p:spPr>
          <a:xfrm>
            <a:off x="60960" y="571520"/>
            <a:ext cx="3035318" cy="400110"/>
          </a:xfrm>
          <a:prstGeom prst="rect">
            <a:avLst/>
          </a:prstGeom>
          <a:noFill/>
        </p:spPr>
        <p:txBody>
          <a:bodyPr wrap="none" rtlCol="0">
            <a:spAutoFit/>
          </a:bodyPr>
          <a:lstStyle/>
          <a:p>
            <a:pPr algn="l"/>
            <a:r>
              <a:rPr lang="en-US" b="0" dirty="0"/>
              <a:t>USA + AC + DC scenario</a:t>
            </a:r>
          </a:p>
        </p:txBody>
      </p:sp>
      <p:cxnSp>
        <p:nvCxnSpPr>
          <p:cNvPr id="5" name="Straight Arrow Connector 4">
            <a:extLst>
              <a:ext uri="{FF2B5EF4-FFF2-40B4-BE49-F238E27FC236}">
                <a16:creationId xmlns:a16="http://schemas.microsoft.com/office/drawing/2014/main" id="{6C84B9C2-B3A0-F966-423C-695E943E66BC}"/>
              </a:ext>
            </a:extLst>
          </p:cNvPr>
          <p:cNvCxnSpPr/>
          <p:nvPr/>
        </p:nvCxnSpPr>
        <p:spPr bwMode="auto">
          <a:xfrm>
            <a:off x="1164000" y="1045722"/>
            <a:ext cx="230400" cy="0"/>
          </a:xfrm>
          <a:prstGeom prst="straightConnector1">
            <a:avLst/>
          </a:prstGeom>
          <a:solidFill>
            <a:schemeClr val="accent1"/>
          </a:solidFill>
          <a:ln w="38100" cap="flat" cmpd="sng" algn="ctr">
            <a:solidFill>
              <a:srgbClr val="1F77B4"/>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4985EF3C-ADDB-80BB-579C-281360DDD125}"/>
              </a:ext>
            </a:extLst>
          </p:cNvPr>
          <p:cNvCxnSpPr>
            <a:cxnSpLocks/>
          </p:cNvCxnSpPr>
          <p:nvPr/>
        </p:nvCxnSpPr>
        <p:spPr bwMode="auto">
          <a:xfrm flipH="1">
            <a:off x="1164000" y="1189722"/>
            <a:ext cx="230400" cy="0"/>
          </a:xfrm>
          <a:prstGeom prst="straightConnector1">
            <a:avLst/>
          </a:prstGeom>
          <a:solidFill>
            <a:schemeClr val="accent1"/>
          </a:solidFill>
          <a:ln w="38100" cap="flat" cmpd="sng" algn="ctr">
            <a:solidFill>
              <a:srgbClr val="D62728"/>
            </a:solidFill>
            <a:prstDash val="solid"/>
            <a:round/>
            <a:headEnd type="none" w="med" len="med"/>
            <a:tailEnd type="triangle"/>
          </a:ln>
          <a:effectLst/>
        </p:spPr>
      </p:cxnSp>
    </p:spTree>
    <p:extLst>
      <p:ext uri="{BB962C8B-B14F-4D97-AF65-F5344CB8AC3E}">
        <p14:creationId xmlns:p14="http://schemas.microsoft.com/office/powerpoint/2010/main" val="486547037"/>
      </p:ext>
    </p:extLst>
  </p:cSld>
  <p:clrMapOvr>
    <a:masterClrMapping/>
  </p:clrMapOvr>
</p:sld>
</file>

<file path=ppt/theme/theme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9050"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rm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sz="2000" b="1"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9050"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a:ln>
              <a:noFill/>
            </a:ln>
            <a:solidFill>
              <a:schemeClr val="tx1"/>
            </a:solidFill>
            <a:effectLst/>
            <a:latin typeface="Arial" charset="0"/>
          </a:defRPr>
        </a:defPPr>
      </a:lstStyle>
    </a:lnDef>
    <a:txDef>
      <a:spPr>
        <a:noFill/>
      </a:spPr>
      <a:bodyPr wrap="none" rtlCol="0">
        <a:spAutoFit/>
      </a:bodyPr>
      <a:lstStyle>
        <a:defPPr algn="l">
          <a:defRPr b="0" dirty="0" smtClean="0"/>
        </a:defPPr>
      </a:lstStyle>
    </a:tx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ixel" id="{4660C533-1145-E947-81A1-97907F806342}" vid="{CBCC1A93-19C5-9D48-AA8A-2D994FFE7A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Pixel</Template>
  <TotalTime>53517</TotalTime>
  <Words>3069</Words>
  <Application>Microsoft Macintosh PowerPoint</Application>
  <PresentationFormat>Widescreen</PresentationFormat>
  <Paragraphs>254</Paragraphs>
  <Slides>16</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Times New Roman</vt:lpstr>
      <vt:lpstr>Wingdings</vt:lpstr>
      <vt:lpstr>Pixel</vt:lpstr>
      <vt:lpstr>PowerPoint Presentation</vt:lpstr>
      <vt:lpstr>This study: VRE + transmission + storage</vt:lpstr>
      <vt:lpstr>Framing this work</vt:lpstr>
      <vt:lpstr>Transmission reduces system cost &amp; storage requirements</vt:lpstr>
      <vt:lpstr>Transmission reduces system cost &amp; storage requirements</vt:lpstr>
      <vt:lpstr>Transmission reduces system cost &amp; storage requirements</vt:lpstr>
      <vt:lpstr>Transmission reduces system cost &amp; storage requirements</vt:lpstr>
      <vt:lpstr>Two main benefits of inter-state transmission*</vt:lpstr>
      <vt:lpstr>Flexible operation of interregional transmission</vt:lpstr>
      <vt:lpstr>It’s always windy or sunny somewhere</vt:lpstr>
      <vt:lpstr>It’s always windy or sunny somewhere</vt:lpstr>
      <vt:lpstr>Sensitivity analysis: New interregional transmission allowed</vt:lpstr>
      <vt:lpstr>Sensitivity analysis: Limited transmission</vt:lpstr>
      <vt:lpstr>Sensitivity analysis: Limited transmission</vt:lpstr>
      <vt:lpstr>Lower decarbonization costs for interconnected system</vt:lpstr>
      <vt:lpstr>Primary findings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R Brown</dc:creator>
  <cp:lastModifiedBy>Brown, Patrick</cp:lastModifiedBy>
  <cp:revision>858</cp:revision>
  <cp:lastPrinted>2020-02-24T21:38:45Z</cp:lastPrinted>
  <dcterms:created xsi:type="dcterms:W3CDTF">2019-11-18T00:58:26Z</dcterms:created>
  <dcterms:modified xsi:type="dcterms:W3CDTF">2022-07-08T22:06:28Z</dcterms:modified>
</cp:coreProperties>
</file>